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72" r:id="rId1"/>
  </p:sldMasterIdLst>
  <p:notesMasterIdLst>
    <p:notesMasterId r:id="rId54"/>
  </p:notesMasterIdLst>
  <p:handoutMasterIdLst>
    <p:handoutMasterId r:id="rId55"/>
  </p:handoutMasterIdLst>
  <p:sldIdLst>
    <p:sldId id="579" r:id="rId2"/>
    <p:sldId id="569" r:id="rId3"/>
    <p:sldId id="557" r:id="rId4"/>
    <p:sldId id="622" r:id="rId5"/>
    <p:sldId id="623" r:id="rId6"/>
    <p:sldId id="563" r:id="rId7"/>
    <p:sldId id="599" r:id="rId8"/>
    <p:sldId id="591" r:id="rId9"/>
    <p:sldId id="600" r:id="rId10"/>
    <p:sldId id="586" r:id="rId11"/>
    <p:sldId id="571" r:id="rId12"/>
    <p:sldId id="587" r:id="rId13"/>
    <p:sldId id="601" r:id="rId14"/>
    <p:sldId id="588" r:id="rId15"/>
    <p:sldId id="602" r:id="rId16"/>
    <p:sldId id="589" r:id="rId17"/>
    <p:sldId id="603" r:id="rId18"/>
    <p:sldId id="590" r:id="rId19"/>
    <p:sldId id="560" r:id="rId20"/>
    <p:sldId id="576" r:id="rId21"/>
    <p:sldId id="580" r:id="rId22"/>
    <p:sldId id="597" r:id="rId23"/>
    <p:sldId id="605" r:id="rId24"/>
    <p:sldId id="604" r:id="rId25"/>
    <p:sldId id="611" r:id="rId26"/>
    <p:sldId id="608" r:id="rId27"/>
    <p:sldId id="610" r:id="rId28"/>
    <p:sldId id="625" r:id="rId29"/>
    <p:sldId id="612" r:id="rId30"/>
    <p:sldId id="613" r:id="rId31"/>
    <p:sldId id="615" r:id="rId32"/>
    <p:sldId id="614" r:id="rId33"/>
    <p:sldId id="616" r:id="rId34"/>
    <p:sldId id="631" r:id="rId35"/>
    <p:sldId id="618" r:id="rId36"/>
    <p:sldId id="619" r:id="rId37"/>
    <p:sldId id="620" r:id="rId38"/>
    <p:sldId id="598" r:id="rId39"/>
    <p:sldId id="630" r:id="rId40"/>
    <p:sldId id="621" r:id="rId41"/>
    <p:sldId id="627" r:id="rId42"/>
    <p:sldId id="593" r:id="rId43"/>
    <p:sldId id="298" r:id="rId44"/>
    <p:sldId id="547" r:id="rId45"/>
    <p:sldId id="570" r:id="rId46"/>
    <p:sldId id="551" r:id="rId47"/>
    <p:sldId id="484" r:id="rId48"/>
    <p:sldId id="549" r:id="rId49"/>
    <p:sldId id="566" r:id="rId50"/>
    <p:sldId id="561" r:id="rId51"/>
    <p:sldId id="567" r:id="rId52"/>
    <p:sldId id="562" r:id="rId53"/>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BAA15BF6-FE96-3445-86D7-BE737DCC358B}">
          <p14:sldIdLst>
            <p14:sldId id="579"/>
            <p14:sldId id="569"/>
            <p14:sldId id="557"/>
            <p14:sldId id="622"/>
            <p14:sldId id="623"/>
            <p14:sldId id="563"/>
            <p14:sldId id="599"/>
            <p14:sldId id="591"/>
            <p14:sldId id="600"/>
            <p14:sldId id="586"/>
            <p14:sldId id="571"/>
            <p14:sldId id="587"/>
            <p14:sldId id="601"/>
            <p14:sldId id="588"/>
            <p14:sldId id="602"/>
            <p14:sldId id="589"/>
            <p14:sldId id="603"/>
            <p14:sldId id="590"/>
            <p14:sldId id="560"/>
            <p14:sldId id="576"/>
            <p14:sldId id="580"/>
            <p14:sldId id="597"/>
            <p14:sldId id="605"/>
            <p14:sldId id="604"/>
            <p14:sldId id="611"/>
            <p14:sldId id="608"/>
            <p14:sldId id="610"/>
            <p14:sldId id="625"/>
            <p14:sldId id="612"/>
            <p14:sldId id="613"/>
            <p14:sldId id="615"/>
            <p14:sldId id="614"/>
            <p14:sldId id="616"/>
            <p14:sldId id="631"/>
            <p14:sldId id="618"/>
            <p14:sldId id="619"/>
            <p14:sldId id="620"/>
            <p14:sldId id="598"/>
            <p14:sldId id="630"/>
            <p14:sldId id="621"/>
            <p14:sldId id="627"/>
            <p14:sldId id="593"/>
            <p14:sldId id="298"/>
            <p14:sldId id="547"/>
            <p14:sldId id="570"/>
            <p14:sldId id="551"/>
            <p14:sldId id="484"/>
            <p14:sldId id="549"/>
            <p14:sldId id="566"/>
            <p14:sldId id="561"/>
            <p14:sldId id="567"/>
            <p14:sldId id="56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0ECC00"/>
    <a:srgbClr val="FFFF00"/>
    <a:srgbClr val="800080"/>
    <a:srgbClr val="0000FF"/>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147" autoAdjust="0"/>
    <p:restoredTop sz="91836" autoAdjust="0"/>
  </p:normalViewPr>
  <p:slideViewPr>
    <p:cSldViewPr>
      <p:cViewPr varScale="1">
        <p:scale>
          <a:sx n="135" d="100"/>
          <a:sy n="135" d="100"/>
        </p:scale>
        <p:origin x="600" y="168"/>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200" d="100"/>
        <a:sy n="200" d="100"/>
      </p:scale>
      <p:origin x="0" y="3417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0AC11AF-147E-0A48-A5B0-8DA858D84551}" type="datetimeFigureOut">
              <a:rPr lang="en-US" smtClean="0"/>
              <a:pPr/>
              <a:t>8/9/24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106F090-DD87-7740-9678-0E1C7887DC6D}" type="slidenum">
              <a:rPr lang="en-US" smtClean="0"/>
              <a:pPr/>
              <a:t>‹#›</a:t>
            </a:fld>
            <a:endParaRPr lang="en-US"/>
          </a:p>
        </p:txBody>
      </p:sp>
    </p:spTree>
    <p:extLst>
      <p:ext uri="{BB962C8B-B14F-4D97-AF65-F5344CB8AC3E}">
        <p14:creationId xmlns:p14="http://schemas.microsoft.com/office/powerpoint/2010/main" val="3441251477"/>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16387"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6388"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p:spPr>
      </p:sp>
      <p:sp>
        <p:nvSpPr>
          <p:cNvPr id="1638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39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1639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fld id="{99B30722-7DAA-4E93-8206-71F83E275281}" type="slidenum">
              <a:rPr lang="en-US"/>
              <a:pPr/>
              <a:t>‹#›</a:t>
            </a:fld>
            <a:endParaRPr lang="en-US"/>
          </a:p>
        </p:txBody>
      </p:sp>
    </p:spTree>
    <p:extLst>
      <p:ext uri="{BB962C8B-B14F-4D97-AF65-F5344CB8AC3E}">
        <p14:creationId xmlns:p14="http://schemas.microsoft.com/office/powerpoint/2010/main" val="1074340422"/>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sz="1200" kern="1200">
        <a:solidFill>
          <a:schemeClr val="tx1"/>
        </a:solidFill>
        <a:latin typeface="Arial" charset="0"/>
        <a:ea typeface="ＭＳ Ｐゴシック" pitchFamily="80" charset="-128"/>
        <a:cs typeface="+mn-cs"/>
      </a:defRPr>
    </a:lvl1pPr>
    <a:lvl2pPr marL="457200" algn="l" rtl="0" fontAlgn="base">
      <a:spcBef>
        <a:spcPct val="30000"/>
      </a:spcBef>
      <a:spcAft>
        <a:spcPct val="0"/>
      </a:spcAft>
      <a:defRPr sz="1200" kern="1200">
        <a:solidFill>
          <a:schemeClr val="tx1"/>
        </a:solidFill>
        <a:latin typeface="Arial" charset="0"/>
        <a:ea typeface="ＭＳ Ｐゴシック" pitchFamily="80"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pitchFamily="80"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pitchFamily="80"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pitchFamily="8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fld id="{99B30722-7DAA-4E93-8206-71F83E275281}" type="slidenum">
              <a:rPr lang="en-US" smtClean="0"/>
              <a:pPr/>
              <a:t>1</a:t>
            </a:fld>
            <a:endParaRPr lang="en-US"/>
          </a:p>
        </p:txBody>
      </p:sp>
    </p:spTree>
    <p:extLst>
      <p:ext uri="{BB962C8B-B14F-4D97-AF65-F5344CB8AC3E}">
        <p14:creationId xmlns:p14="http://schemas.microsoft.com/office/powerpoint/2010/main" val="34104541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Note that there may be different implementations of these data structures with different complexities, these are for the Python implementation.</a:t>
            </a:r>
          </a:p>
          <a:p>
            <a:endParaRPr lang="en-CH" dirty="0"/>
          </a:p>
          <a:p>
            <a:r>
              <a:rPr lang="en-CH" dirty="0"/>
              <a:t>E.g., if finding an element in a list is important, one could implement it as two dictionaries, one mapping indices to data, one mapping data to indices. Finding out the complexities of all the operations with this implementation is left as a homework.</a:t>
            </a:r>
          </a:p>
          <a:p>
            <a:endParaRPr lang="en-CH"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18</a:t>
            </a:fld>
            <a:endParaRPr lang="en-US"/>
          </a:p>
        </p:txBody>
      </p:sp>
    </p:spTree>
    <p:extLst>
      <p:ext uri="{BB962C8B-B14F-4D97-AF65-F5344CB8AC3E}">
        <p14:creationId xmlns:p14="http://schemas.microsoft.com/office/powerpoint/2010/main" val="388296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39</a:t>
            </a:fld>
            <a:endParaRPr lang="en-US"/>
          </a:p>
        </p:txBody>
      </p:sp>
    </p:spTree>
    <p:extLst>
      <p:ext uri="{BB962C8B-B14F-4D97-AF65-F5344CB8AC3E}">
        <p14:creationId xmlns:p14="http://schemas.microsoft.com/office/powerpoint/2010/main" val="13752987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GB" dirty="0"/>
              <a:t>Bugs are inevitable</a:t>
            </a:r>
          </a:p>
        </p:txBody>
      </p:sp>
      <p:sp>
        <p:nvSpPr>
          <p:cNvPr id="4" name="Slide Number Placeholder 3"/>
          <p:cNvSpPr>
            <a:spLocks noGrp="1"/>
          </p:cNvSpPr>
          <p:nvPr>
            <p:ph type="sldNum" sz="quarter" idx="10"/>
          </p:nvPr>
        </p:nvSpPr>
        <p:spPr/>
        <p:txBody>
          <a:bodyPr/>
          <a:lstStyle/>
          <a:p>
            <a:fld id="{99B30722-7DAA-4E93-8206-71F83E275281}" type="slidenum">
              <a:rPr lang="en-US" smtClean="0"/>
              <a:pPr/>
              <a:t>47</a:t>
            </a:fld>
            <a:endParaRPr lang="en-US"/>
          </a:p>
        </p:txBody>
      </p:sp>
    </p:spTree>
    <p:extLst>
      <p:ext uri="{BB962C8B-B14F-4D97-AF65-F5344CB8AC3E}">
        <p14:creationId xmlns:p14="http://schemas.microsoft.com/office/powerpoint/2010/main" val="2295359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8E0D4-3906-5E84-9A66-DB37BEBD61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H"/>
          </a:p>
        </p:txBody>
      </p:sp>
      <p:sp>
        <p:nvSpPr>
          <p:cNvPr id="3" name="Subtitle 2">
            <a:extLst>
              <a:ext uri="{FF2B5EF4-FFF2-40B4-BE49-F238E27FC236}">
                <a16:creationId xmlns:a16="http://schemas.microsoft.com/office/drawing/2014/main" id="{C777B22A-8A05-AD52-8CD6-5F2450701F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H"/>
          </a:p>
        </p:txBody>
      </p:sp>
      <p:sp>
        <p:nvSpPr>
          <p:cNvPr id="4" name="Date Placeholder 3">
            <a:extLst>
              <a:ext uri="{FF2B5EF4-FFF2-40B4-BE49-F238E27FC236}">
                <a16:creationId xmlns:a16="http://schemas.microsoft.com/office/drawing/2014/main" id="{694885C7-A8EA-280C-CFBA-89A4A205E2F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7C72EE-FDE1-C1F3-4957-207508BA3B3E}"/>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67DDE409-FF3D-5A1F-DCB8-2A1521C622F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874263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37998-4DFB-949C-9946-44ABA06DA356}"/>
              </a:ext>
            </a:extLst>
          </p:cNvPr>
          <p:cNvSpPr>
            <a:spLocks noGrp="1"/>
          </p:cNvSpPr>
          <p:nvPr>
            <p:ph type="title"/>
          </p:nvPr>
        </p:nvSpPr>
        <p:spPr/>
        <p:txBody>
          <a:bodyPr/>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90AF8318-8086-2300-EBA3-6BD9655BE5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61543218-1C1C-8ECD-A72E-EED3A3D75E02}"/>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6338D7D-503F-65D1-2659-739E6A188D8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7739E4B-F73D-F0A8-9E9B-E60A9F31EDDB}"/>
              </a:ext>
            </a:extLst>
          </p:cNvPr>
          <p:cNvSpPr>
            <a:spLocks noGrp="1"/>
          </p:cNvSpPr>
          <p:nvPr>
            <p:ph type="sldNum" sz="quarter" idx="12"/>
          </p:nvPr>
        </p:nvSpPr>
        <p:spPr/>
        <p:txBody>
          <a:bodyPr/>
          <a:lstStyle/>
          <a:p>
            <a:fld id="{FF05A131-7E6B-4BFA-A2D4-3B708019D05F}" type="slidenum">
              <a:rPr lang="en-US" smtClean="0"/>
              <a:pPr/>
              <a:t>‹#›</a:t>
            </a:fld>
            <a:endParaRPr lang="en-US"/>
          </a:p>
        </p:txBody>
      </p:sp>
    </p:spTree>
    <p:extLst>
      <p:ext uri="{BB962C8B-B14F-4D97-AF65-F5344CB8AC3E}">
        <p14:creationId xmlns:p14="http://schemas.microsoft.com/office/powerpoint/2010/main" val="465320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320345-524B-8751-BCE7-58AFCFD2B7E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1847C1A7-E700-E428-197C-BDCDADD7C3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E40B8320-916C-734C-F2BE-F0C29D855489}"/>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D6AD22D-995A-2177-AEFB-2B97C7188C40}"/>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A7E489E-1D46-1DD9-1A3C-47EC27CC722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327080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3B289-AB40-9846-F843-B96332043E98}"/>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7A32DB23-192C-438B-D8F3-D8A1D25927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86B6A9C4-05FD-10D3-FE4B-76DC2AFFDAC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606A97E-49EC-5507-F31A-8468F501929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6260223-066B-A525-B45F-4A4427D4F4C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73253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91EF-8D9D-352A-F2A6-BD2861237B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H"/>
          </a:p>
        </p:txBody>
      </p:sp>
      <p:sp>
        <p:nvSpPr>
          <p:cNvPr id="3" name="Text Placeholder 2">
            <a:extLst>
              <a:ext uri="{FF2B5EF4-FFF2-40B4-BE49-F238E27FC236}">
                <a16:creationId xmlns:a16="http://schemas.microsoft.com/office/drawing/2014/main" id="{D4076055-D9A9-9CE9-1AA6-7B4562B1A7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D27972-6FA4-CF11-473A-DD997E31BDC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78A8CE54-DDB9-AF26-27D0-3987F176487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87F0F92-78DB-2A78-9A43-9F2F501A344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990629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6131E-9D33-D5F2-A451-A9FAA49A46A2}"/>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E0D2941E-A496-3834-EA97-689CF20864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Content Placeholder 3">
            <a:extLst>
              <a:ext uri="{FF2B5EF4-FFF2-40B4-BE49-F238E27FC236}">
                <a16:creationId xmlns:a16="http://schemas.microsoft.com/office/drawing/2014/main" id="{B30604C0-AB24-E0A9-4DDF-255BC4244A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Date Placeholder 4">
            <a:extLst>
              <a:ext uri="{FF2B5EF4-FFF2-40B4-BE49-F238E27FC236}">
                <a16:creationId xmlns:a16="http://schemas.microsoft.com/office/drawing/2014/main" id="{59A237F5-1F8D-43F2-27CB-3E0D305071F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84262D06-9CA1-5B96-505F-4EC2B7478141}"/>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B9E361F3-6C74-C343-9F66-2607C7CD6210}"/>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073330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2A5BB-68A9-92ED-B0E4-AD639F117ECF}"/>
              </a:ext>
            </a:extLst>
          </p:cNvPr>
          <p:cNvSpPr>
            <a:spLocks noGrp="1"/>
          </p:cNvSpPr>
          <p:nvPr>
            <p:ph type="title"/>
          </p:nvPr>
        </p:nvSpPr>
        <p:spPr>
          <a:xfrm>
            <a:off x="839788" y="365125"/>
            <a:ext cx="10515600" cy="1325563"/>
          </a:xfrm>
        </p:spPr>
        <p:txBody>
          <a:bodyPr/>
          <a:lstStyle/>
          <a:p>
            <a:r>
              <a:rPr lang="en-US"/>
              <a:t>Click to edit Master title style</a:t>
            </a:r>
            <a:endParaRPr lang="en-CH"/>
          </a:p>
        </p:txBody>
      </p:sp>
      <p:sp>
        <p:nvSpPr>
          <p:cNvPr id="3" name="Text Placeholder 2">
            <a:extLst>
              <a:ext uri="{FF2B5EF4-FFF2-40B4-BE49-F238E27FC236}">
                <a16:creationId xmlns:a16="http://schemas.microsoft.com/office/drawing/2014/main" id="{00859D9A-BCC6-4F00-12E7-FC7B981692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0AE4DE-A60C-1E47-B575-073B1493F0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Text Placeholder 4">
            <a:extLst>
              <a:ext uri="{FF2B5EF4-FFF2-40B4-BE49-F238E27FC236}">
                <a16:creationId xmlns:a16="http://schemas.microsoft.com/office/drawing/2014/main" id="{3FC32752-23D6-3CDD-042B-A0DA0A60B9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4EF0C3-AE4A-AC37-F13D-6EA3B422D6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7" name="Date Placeholder 6">
            <a:extLst>
              <a:ext uri="{FF2B5EF4-FFF2-40B4-BE49-F238E27FC236}">
                <a16:creationId xmlns:a16="http://schemas.microsoft.com/office/drawing/2014/main" id="{904ED2CC-8C47-56B3-0219-30A82DB48EAB}"/>
              </a:ext>
            </a:extLst>
          </p:cNvPr>
          <p:cNvSpPr>
            <a:spLocks noGrp="1"/>
          </p:cNvSpPr>
          <p:nvPr>
            <p:ph type="dt" sz="half" idx="10"/>
          </p:nvPr>
        </p:nvSpPr>
        <p:spPr/>
        <p:txBody>
          <a:bodyPr/>
          <a:lstStyle/>
          <a:p>
            <a:r>
              <a:rPr lang="de-CH"/>
              <a:t>July 2024, CC BY-SA 4.0</a:t>
            </a:r>
            <a:endParaRPr lang="en-US"/>
          </a:p>
        </p:txBody>
      </p:sp>
      <p:sp>
        <p:nvSpPr>
          <p:cNvPr id="8" name="Footer Placeholder 7">
            <a:extLst>
              <a:ext uri="{FF2B5EF4-FFF2-40B4-BE49-F238E27FC236}">
                <a16:creationId xmlns:a16="http://schemas.microsoft.com/office/drawing/2014/main" id="{F6E62C63-AE32-D166-FDFA-942C7FAB4E9D}"/>
              </a:ext>
            </a:extLst>
          </p:cNvPr>
          <p:cNvSpPr>
            <a:spLocks noGrp="1"/>
          </p:cNvSpPr>
          <p:nvPr>
            <p:ph type="ftr" sz="quarter" idx="11"/>
          </p:nvPr>
        </p:nvSpPr>
        <p:spPr/>
        <p:txBody>
          <a:bodyPr/>
          <a:lstStyle/>
          <a:p>
            <a:r>
              <a:rPr lang="en-US"/>
              <a:t>Data, v1.0</a:t>
            </a:r>
          </a:p>
        </p:txBody>
      </p:sp>
      <p:sp>
        <p:nvSpPr>
          <p:cNvPr id="9" name="Slide Number Placeholder 8">
            <a:extLst>
              <a:ext uri="{FF2B5EF4-FFF2-40B4-BE49-F238E27FC236}">
                <a16:creationId xmlns:a16="http://schemas.microsoft.com/office/drawing/2014/main" id="{497C64B2-A0A4-B777-5580-EB5CAFB9084F}"/>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7414027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E62AF-FB55-10D2-20BC-6ED7F2F39626}"/>
              </a:ext>
            </a:extLst>
          </p:cNvPr>
          <p:cNvSpPr>
            <a:spLocks noGrp="1"/>
          </p:cNvSpPr>
          <p:nvPr>
            <p:ph type="title"/>
          </p:nvPr>
        </p:nvSpPr>
        <p:spPr/>
        <p:txBody>
          <a:bodyPr/>
          <a:lstStyle/>
          <a:p>
            <a:r>
              <a:rPr lang="en-US"/>
              <a:t>Click to edit Master title style</a:t>
            </a:r>
            <a:endParaRPr lang="en-CH"/>
          </a:p>
        </p:txBody>
      </p:sp>
      <p:sp>
        <p:nvSpPr>
          <p:cNvPr id="3" name="Date Placeholder 2">
            <a:extLst>
              <a:ext uri="{FF2B5EF4-FFF2-40B4-BE49-F238E27FC236}">
                <a16:creationId xmlns:a16="http://schemas.microsoft.com/office/drawing/2014/main" id="{A2077EB3-EC84-48C9-39A4-AE836F3AA333}"/>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CF7C5FB1-8638-CA18-69ED-E51801C8F020}"/>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B51BA662-99E8-5C9E-0EE1-72A62BD388C2}"/>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40035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3510B7-9A36-B2EE-F43B-2E6DADD6EC51}"/>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DD03A99F-D0DE-3DFF-8075-E31B20756147}"/>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37F04033-CFD7-5273-4BFF-CFEA173C4F6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4178493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52616-2FB4-0349-153A-78EC93B317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Content Placeholder 2">
            <a:extLst>
              <a:ext uri="{FF2B5EF4-FFF2-40B4-BE49-F238E27FC236}">
                <a16:creationId xmlns:a16="http://schemas.microsoft.com/office/drawing/2014/main" id="{1979301E-B075-A49D-41D1-7B2E7866DD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Text Placeholder 3">
            <a:extLst>
              <a:ext uri="{FF2B5EF4-FFF2-40B4-BE49-F238E27FC236}">
                <a16:creationId xmlns:a16="http://schemas.microsoft.com/office/drawing/2014/main" id="{834903C4-83F2-7123-E293-EC7B61AF6A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3B7A2-3957-6F98-E6EB-6478DC36FE31}"/>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ED9AA7F2-AE66-8BB8-9043-2077AF0F6233}"/>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E8142501-2BAE-5ADC-8E80-79889635B3A5}"/>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196782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E30D7-5025-56CE-7573-AB28A2D31E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Picture Placeholder 2">
            <a:extLst>
              <a:ext uri="{FF2B5EF4-FFF2-40B4-BE49-F238E27FC236}">
                <a16:creationId xmlns:a16="http://schemas.microsoft.com/office/drawing/2014/main" id="{4375BA7C-0CB7-CD9E-9918-BBB143F047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FD86F301-A243-6206-7894-FDA327B67E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C103FE-41C2-E0C4-9695-65B1712293B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D63BF643-E0F9-EDBB-B372-4995A01384DC}"/>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3DB6E0D1-EBAD-C691-0DD4-170EF4A8DC33}"/>
              </a:ext>
            </a:extLst>
          </p:cNvPr>
          <p:cNvSpPr>
            <a:spLocks noGrp="1"/>
          </p:cNvSpPr>
          <p:nvPr>
            <p:ph type="sldNum" sz="quarter" idx="12"/>
          </p:nvPr>
        </p:nvSpPr>
        <p:spPr/>
        <p:txBody>
          <a:bodyPr/>
          <a:lstStyle/>
          <a:p>
            <a:fld id="{231AB8C0-1AFE-4AD2-A399-FC2954A1949B}" type="slidenum">
              <a:rPr lang="en-US" smtClean="0"/>
              <a:pPr/>
              <a:t>‹#›</a:t>
            </a:fld>
            <a:endParaRPr lang="en-US"/>
          </a:p>
        </p:txBody>
      </p:sp>
    </p:spTree>
    <p:extLst>
      <p:ext uri="{BB962C8B-B14F-4D97-AF65-F5344CB8AC3E}">
        <p14:creationId xmlns:p14="http://schemas.microsoft.com/office/powerpoint/2010/main" val="2836517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F4ECE4-3DA8-E41F-11D2-43FCEDC7CEA5}"/>
              </a:ext>
            </a:extLst>
          </p:cNvPr>
          <p:cNvSpPr>
            <a:spLocks noGrp="1"/>
          </p:cNvSpPr>
          <p:nvPr>
            <p:ph type="title"/>
          </p:nvPr>
        </p:nvSpPr>
        <p:spPr>
          <a:xfrm>
            <a:off x="838200" y="365125"/>
            <a:ext cx="10515600" cy="903635"/>
          </a:xfrm>
          <a:prstGeom prst="rect">
            <a:avLst/>
          </a:prstGeom>
        </p:spPr>
        <p:txBody>
          <a:bodyPr vert="horz" lIns="91440" tIns="45720" rIns="91440" bIns="45720" rtlCol="0" anchor="ctr">
            <a:normAutofit/>
          </a:bodyPr>
          <a:lstStyle/>
          <a:p>
            <a:r>
              <a:rPr lang="en-US"/>
              <a:t>Click to edit Master title style</a:t>
            </a:r>
            <a:endParaRPr lang="en-CH"/>
          </a:p>
        </p:txBody>
      </p:sp>
      <p:sp>
        <p:nvSpPr>
          <p:cNvPr id="3" name="Text Placeholder 2">
            <a:extLst>
              <a:ext uri="{FF2B5EF4-FFF2-40B4-BE49-F238E27FC236}">
                <a16:creationId xmlns:a16="http://schemas.microsoft.com/office/drawing/2014/main" id="{D5A1490D-9724-58BB-AD71-515B6AB11E50}"/>
              </a:ext>
            </a:extLst>
          </p:cNvPr>
          <p:cNvSpPr>
            <a:spLocks noGrp="1"/>
          </p:cNvSpPr>
          <p:nvPr>
            <p:ph type="body" idx="1"/>
          </p:nvPr>
        </p:nvSpPr>
        <p:spPr>
          <a:xfrm>
            <a:off x="838200" y="1484784"/>
            <a:ext cx="10515600" cy="469217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13AB7A2D-647B-C07A-70E3-1B633820BD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de-CH"/>
              <a:t>July 2024, CC BY-SA 4.0</a:t>
            </a:r>
            <a:endParaRPr lang="en-US"/>
          </a:p>
        </p:txBody>
      </p:sp>
      <p:sp>
        <p:nvSpPr>
          <p:cNvPr id="5" name="Footer Placeholder 4">
            <a:extLst>
              <a:ext uri="{FF2B5EF4-FFF2-40B4-BE49-F238E27FC236}">
                <a16:creationId xmlns:a16="http://schemas.microsoft.com/office/drawing/2014/main" id="{505343BC-648B-7077-AF70-1F5B996DEC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Data, v1.0</a:t>
            </a:r>
          </a:p>
        </p:txBody>
      </p:sp>
      <p:sp>
        <p:nvSpPr>
          <p:cNvPr id="6" name="Slide Number Placeholder 5">
            <a:extLst>
              <a:ext uri="{FF2B5EF4-FFF2-40B4-BE49-F238E27FC236}">
                <a16:creationId xmlns:a16="http://schemas.microsoft.com/office/drawing/2014/main" id="{532DD780-2E37-97CA-6F6B-10CB932FDB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79ADEA-B933-47CC-A4E9-04E6298B917C}" type="slidenum">
              <a:rPr lang="en-US" smtClean="0"/>
              <a:pPr/>
              <a:t>‹#›</a:t>
            </a:fld>
            <a:endParaRPr lang="en-US"/>
          </a:p>
        </p:txBody>
      </p:sp>
    </p:spTree>
    <p:extLst>
      <p:ext uri="{BB962C8B-B14F-4D97-AF65-F5344CB8AC3E}">
        <p14:creationId xmlns:p14="http://schemas.microsoft.com/office/powerpoint/2010/main" val="366222296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anga of a sad pandas chewing on a 5 inches floppy disk on a white background">
            <a:extLst>
              <a:ext uri="{FF2B5EF4-FFF2-40B4-BE49-F238E27FC236}">
                <a16:creationId xmlns:a16="http://schemas.microsoft.com/office/drawing/2014/main" id="{5E18B01C-148E-5B84-701C-F84A1D586A4D}"/>
              </a:ext>
            </a:extLst>
          </p:cNvPr>
          <p:cNvPicPr>
            <a:picLocks noChangeAspect="1" noChangeArrowheads="1"/>
          </p:cNvPicPr>
          <p:nvPr/>
        </p:nvPicPr>
        <p:blipFill rotWithShape="1">
          <a:blip r:embed="rId3">
            <a:clrChange>
              <a:clrFrom>
                <a:srgbClr val="FEFEFE"/>
              </a:clrFrom>
              <a:clrTo>
                <a:srgbClr val="FEFEFE">
                  <a:alpha val="0"/>
                </a:srgbClr>
              </a:clrTo>
            </a:clrChange>
            <a:extLst>
              <a:ext uri="{28A0092B-C50C-407E-A947-70E740481C1C}">
                <a14:useLocalDpi xmlns:a14="http://schemas.microsoft.com/office/drawing/2010/main" val="0"/>
              </a:ext>
            </a:extLst>
          </a:blip>
          <a:srcRect l="5145" t="9227" r="4672" b="8990"/>
          <a:stretch/>
        </p:blipFill>
        <p:spPr bwMode="auto">
          <a:xfrm>
            <a:off x="6642448" y="1660785"/>
            <a:ext cx="5405536" cy="4902046"/>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79B30C8B-B7EA-E43D-12A0-28FE49F4C559}"/>
              </a:ext>
            </a:extLst>
          </p:cNvPr>
          <p:cNvSpPr txBox="1">
            <a:spLocks/>
          </p:cNvSpPr>
          <p:nvPr/>
        </p:nvSpPr>
        <p:spPr>
          <a:xfrm>
            <a:off x="263352" y="260648"/>
            <a:ext cx="10081120" cy="1702367"/>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000" b="1" dirty="0"/>
              <a:t>The data class</a:t>
            </a:r>
            <a:br>
              <a:rPr lang="en-US" sz="5400" dirty="0"/>
            </a:br>
            <a:r>
              <a:rPr lang="en-US" sz="4400" noProof="1"/>
              <a:t>a.k.a. the </a:t>
            </a:r>
            <a:r>
              <a:rPr lang="en-US" sz="4400" dirty="0"/>
              <a:t>Pandas class (but it’s not)</a:t>
            </a:r>
            <a:endParaRPr lang="en-GB" sz="4000" dirty="0"/>
          </a:p>
        </p:txBody>
      </p:sp>
      <p:sp>
        <p:nvSpPr>
          <p:cNvPr id="10" name="Subtitle 2">
            <a:extLst>
              <a:ext uri="{FF2B5EF4-FFF2-40B4-BE49-F238E27FC236}">
                <a16:creationId xmlns:a16="http://schemas.microsoft.com/office/drawing/2014/main" id="{1B3065C6-8368-ADA9-51D1-56948C3C7FCC}"/>
              </a:ext>
            </a:extLst>
          </p:cNvPr>
          <p:cNvSpPr txBox="1">
            <a:spLocks/>
          </p:cNvSpPr>
          <p:nvPr/>
        </p:nvSpPr>
        <p:spPr>
          <a:xfrm>
            <a:off x="263352" y="5782088"/>
            <a:ext cx="5921896" cy="548285"/>
          </a:xfrm>
          <a:prstGeom prst="rect">
            <a:avLst/>
          </a:prstGeom>
          <a:noFill/>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2800" dirty="0"/>
              <a:t>Pietro Berkes &amp; </a:t>
            </a:r>
            <a:r>
              <a:rPr lang="en-GB" sz="2800" dirty="0" err="1"/>
              <a:t>Verjinia</a:t>
            </a:r>
            <a:r>
              <a:rPr lang="en-GB" sz="2800" dirty="0"/>
              <a:t> </a:t>
            </a:r>
            <a:r>
              <a:rPr lang="en-GB" sz="2800" dirty="0" err="1"/>
              <a:t>Metodieva</a:t>
            </a:r>
            <a:endParaRPr lang="en-GB" sz="2800" dirty="0"/>
          </a:p>
        </p:txBody>
      </p:sp>
      <p:sp>
        <p:nvSpPr>
          <p:cNvPr id="4" name="Date Placeholder 3">
            <a:extLst>
              <a:ext uri="{FF2B5EF4-FFF2-40B4-BE49-F238E27FC236}">
                <a16:creationId xmlns:a16="http://schemas.microsoft.com/office/drawing/2014/main" id="{A16EF5EF-4D9A-3BC3-A63E-1C4F3EBDF596}"/>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66FE3354-DB51-D4BD-7D94-EFA1914A9EA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D202B91-ABE6-BAB5-EDA9-684DD1F5521B}"/>
              </a:ext>
            </a:extLst>
          </p:cNvPr>
          <p:cNvSpPr>
            <a:spLocks noGrp="1"/>
          </p:cNvSpPr>
          <p:nvPr>
            <p:ph type="sldNum" sz="quarter" idx="12"/>
          </p:nvPr>
        </p:nvSpPr>
        <p:spPr/>
        <p:txBody>
          <a:bodyPr/>
          <a:lstStyle/>
          <a:p>
            <a:fld id="{EF79ADEA-B933-47CC-A4E9-04E6298B917C}" type="slidenum">
              <a:rPr lang="en-US" smtClean="0"/>
              <a:pPr/>
              <a:t>1</a:t>
            </a:fld>
            <a:endParaRPr lang="en-US"/>
          </a:p>
        </p:txBody>
      </p:sp>
    </p:spTree>
    <p:extLst>
      <p:ext uri="{BB962C8B-B14F-4D97-AF65-F5344CB8AC3E}">
        <p14:creationId xmlns:p14="http://schemas.microsoft.com/office/powerpoint/2010/main" val="40619900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10</a:t>
            </a:fld>
            <a:endParaRPr lang="en-US"/>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551629" y="1949204"/>
            <a:ext cx="1398984" cy="646331"/>
          </a:xfrm>
          <a:prstGeom prst="rect">
            <a:avLst/>
          </a:prstGeom>
          <a:noFill/>
        </p:spPr>
        <p:txBody>
          <a:bodyPr wrap="square" rtlCol="0">
            <a:spAutoFit/>
          </a:bodyPr>
          <a:lstStyle/>
          <a:p>
            <a:pPr algn="ctr"/>
            <a:r>
              <a:rPr lang="en-CH" b="1" dirty="0">
                <a:solidFill>
                  <a:srgbClr val="FFFF00"/>
                </a:solidFill>
              </a:rPr>
              <a:t>Fast code</a:t>
            </a:r>
          </a:p>
          <a:p>
            <a:pPr algn="ctr"/>
            <a:r>
              <a:rPr lang="en-CH" b="1" dirty="0">
                <a:solidFill>
                  <a:srgbClr val="FFFF00"/>
                </a:solidFill>
              </a:rPr>
              <a:t>O(n^2)</a:t>
            </a:r>
          </a:p>
        </p:txBody>
      </p:sp>
      <p:sp>
        <p:nvSpPr>
          <p:cNvPr id="8" name="TextBox 7">
            <a:extLst>
              <a:ext uri="{FF2B5EF4-FFF2-40B4-BE49-F238E27FC236}">
                <a16:creationId xmlns:a16="http://schemas.microsoft.com/office/drawing/2014/main" id="{C7971566-3187-BA1E-C09B-A41ADED985F7}"/>
              </a:ext>
            </a:extLst>
          </p:cNvPr>
          <p:cNvSpPr txBox="1"/>
          <p:nvPr/>
        </p:nvSpPr>
        <p:spPr>
          <a:xfrm>
            <a:off x="9768408" y="2996952"/>
            <a:ext cx="1611547" cy="646331"/>
          </a:xfrm>
          <a:prstGeom prst="rect">
            <a:avLst/>
          </a:prstGeom>
          <a:noFill/>
        </p:spPr>
        <p:txBody>
          <a:bodyPr wrap="square" rtlCol="0">
            <a:spAutoFit/>
          </a:bodyPr>
          <a:lstStyle/>
          <a:p>
            <a:pPr algn="ctr"/>
            <a:r>
              <a:rPr lang="en-CH" b="1" dirty="0">
                <a:solidFill>
                  <a:srgbClr val="FFFF00"/>
                </a:solidFill>
              </a:rPr>
              <a:t>Regular code</a:t>
            </a:r>
          </a:p>
          <a:p>
            <a:pPr algn="ctr"/>
            <a:r>
              <a:rPr lang="en-CH" b="1" dirty="0">
                <a:solidFill>
                  <a:srgbClr val="FFFF00"/>
                </a:solidFill>
              </a:rPr>
              <a:t>O(n)</a:t>
            </a:r>
          </a:p>
        </p:txBody>
      </p:sp>
      <p:pic>
        <p:nvPicPr>
          <p:cNvPr id="10" name="Picture 9" descr="A graph on a piece of paper&#10;&#10;Description automatically generated">
            <a:extLst>
              <a:ext uri="{FF2B5EF4-FFF2-40B4-BE49-F238E27FC236}">
                <a16:creationId xmlns:a16="http://schemas.microsoft.com/office/drawing/2014/main" id="{6D0AAA96-255A-B23E-448C-90CDA096267A}"/>
              </a:ext>
            </a:extLst>
          </p:cNvPr>
          <p:cNvPicPr>
            <a:picLocks noChangeAspect="1"/>
          </p:cNvPicPr>
          <p:nvPr/>
        </p:nvPicPr>
        <p:blipFill rotWithShape="1">
          <a:blip r:embed="rId3">
            <a:biLevel thresh="75000"/>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l="21651" r="18500"/>
          <a:stretch/>
        </p:blipFill>
        <p:spPr>
          <a:xfrm rot="5400000">
            <a:off x="1233266" y="1120810"/>
            <a:ext cx="4060716" cy="5088688"/>
          </a:xfrm>
          <a:prstGeom prst="rect">
            <a:avLst/>
          </a:prstGeom>
        </p:spPr>
      </p:pic>
      <p:sp>
        <p:nvSpPr>
          <p:cNvPr id="11" name="TextBox 10">
            <a:extLst>
              <a:ext uri="{FF2B5EF4-FFF2-40B4-BE49-F238E27FC236}">
                <a16:creationId xmlns:a16="http://schemas.microsoft.com/office/drawing/2014/main" id="{E9F9EA75-550E-4BB4-D07E-8404054061B5}"/>
              </a:ext>
            </a:extLst>
          </p:cNvPr>
          <p:cNvSpPr txBox="1"/>
          <p:nvPr/>
        </p:nvSpPr>
        <p:spPr>
          <a:xfrm>
            <a:off x="4408984" y="3643283"/>
            <a:ext cx="1615008" cy="738664"/>
          </a:xfrm>
          <a:prstGeom prst="rect">
            <a:avLst/>
          </a:prstGeom>
          <a:noFill/>
        </p:spPr>
        <p:txBody>
          <a:bodyPr wrap="square" rtlCol="0">
            <a:spAutoFit/>
          </a:bodyPr>
          <a:lstStyle/>
          <a:p>
            <a:pPr algn="ctr"/>
            <a:r>
              <a:rPr lang="en-CH" sz="1400" dirty="0"/>
              <a:t>Fast code</a:t>
            </a:r>
          </a:p>
          <a:p>
            <a:pPr algn="ctr"/>
            <a:r>
              <a:rPr lang="en-CH" sz="1400" dirty="0"/>
              <a:t>(parallel, Cython)</a:t>
            </a:r>
          </a:p>
          <a:p>
            <a:pPr algn="ctr"/>
            <a:r>
              <a:rPr lang="en-CH" sz="1400" dirty="0"/>
              <a:t>O(n^2)</a:t>
            </a:r>
          </a:p>
        </p:txBody>
      </p:sp>
      <p:sp>
        <p:nvSpPr>
          <p:cNvPr id="12" name="TextBox 11">
            <a:extLst>
              <a:ext uri="{FF2B5EF4-FFF2-40B4-BE49-F238E27FC236}">
                <a16:creationId xmlns:a16="http://schemas.microsoft.com/office/drawing/2014/main" id="{B72F568A-A9E9-C411-517F-AFC498A8F64E}"/>
              </a:ext>
            </a:extLst>
          </p:cNvPr>
          <p:cNvSpPr txBox="1"/>
          <p:nvPr/>
        </p:nvSpPr>
        <p:spPr>
          <a:xfrm>
            <a:off x="1864640" y="2473732"/>
            <a:ext cx="1398984" cy="523220"/>
          </a:xfrm>
          <a:prstGeom prst="rect">
            <a:avLst/>
          </a:prstGeom>
          <a:noFill/>
        </p:spPr>
        <p:txBody>
          <a:bodyPr wrap="square" rtlCol="0">
            <a:spAutoFit/>
          </a:bodyPr>
          <a:lstStyle/>
          <a:p>
            <a:pPr algn="ctr"/>
            <a:r>
              <a:rPr lang="en-CH" sz="1400" dirty="0"/>
              <a:t>Regular code</a:t>
            </a:r>
          </a:p>
          <a:p>
            <a:pPr algn="ctr"/>
            <a:r>
              <a:rPr lang="en-CH" sz="1400" dirty="0"/>
              <a:t>O(n)</a:t>
            </a:r>
          </a:p>
        </p:txBody>
      </p:sp>
      <p:sp>
        <p:nvSpPr>
          <p:cNvPr id="2" name="TextBox 1">
            <a:extLst>
              <a:ext uri="{FF2B5EF4-FFF2-40B4-BE49-F238E27FC236}">
                <a16:creationId xmlns:a16="http://schemas.microsoft.com/office/drawing/2014/main" id="{83E10817-3D6B-065F-78BF-942F4AB7ACBB}"/>
              </a:ext>
            </a:extLst>
          </p:cNvPr>
          <p:cNvSpPr txBox="1"/>
          <p:nvPr/>
        </p:nvSpPr>
        <p:spPr>
          <a:xfrm>
            <a:off x="1055440" y="1162488"/>
            <a:ext cx="3200400" cy="369332"/>
          </a:xfrm>
          <a:prstGeom prst="rect">
            <a:avLst/>
          </a:prstGeom>
          <a:solidFill>
            <a:srgbClr val="00B0F0"/>
          </a:solidFill>
        </p:spPr>
        <p:txBody>
          <a:bodyPr wrap="square" rtlCol="0">
            <a:spAutoFit/>
          </a:bodyPr>
          <a:lstStyle/>
          <a:p>
            <a:r>
              <a:rPr lang="en-CH" dirty="0"/>
              <a:t>VM: please work on this slide</a:t>
            </a:r>
          </a:p>
        </p:txBody>
      </p:sp>
    </p:spTree>
    <p:extLst>
      <p:ext uri="{BB962C8B-B14F-4D97-AF65-F5344CB8AC3E}">
        <p14:creationId xmlns:p14="http://schemas.microsoft.com/office/powerpoint/2010/main" val="27225688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Example: Find common words</a:t>
            </a:r>
          </a:p>
        </p:txBody>
      </p:sp>
      <p:sp>
        <p:nvSpPr>
          <p:cNvPr id="3" name="Content Placeholder 2">
            <a:extLst>
              <a:ext uri="{FF2B5EF4-FFF2-40B4-BE49-F238E27FC236}">
                <a16:creationId xmlns:a16="http://schemas.microsoft.com/office/drawing/2014/main" id="{E93096AB-3E1B-8BD5-B098-628CCF7902AB}"/>
              </a:ext>
            </a:extLst>
          </p:cNvPr>
          <p:cNvSpPr>
            <a:spLocks noGrp="1"/>
          </p:cNvSpPr>
          <p:nvPr>
            <p:ph idx="1"/>
          </p:nvPr>
        </p:nvSpPr>
        <p:spPr>
          <a:xfrm>
            <a:off x="838200" y="1607027"/>
            <a:ext cx="10515600" cy="4692179"/>
          </a:xfrm>
        </p:spPr>
        <p:txBody>
          <a:bodyPr>
            <a:normAutofit/>
          </a:bodyPr>
          <a:lstStyle/>
          <a:p>
            <a:pPr marL="0" indent="0">
              <a:buNone/>
            </a:pPr>
            <a:r>
              <a:rPr lang="en-CH" dirty="0"/>
              <a:t>Problem: given two lists of words, extract all the words that are in common</a:t>
            </a:r>
            <a:br>
              <a:rPr lang="en-CH" dirty="0"/>
            </a:br>
            <a:endParaRPr lang="en-CH" dirty="0"/>
          </a:p>
          <a:p>
            <a:endParaRPr lang="en-CH" dirty="0"/>
          </a:p>
          <a:p>
            <a:endParaRPr lang="en-CH" dirty="0"/>
          </a:p>
          <a:p>
            <a:endParaRPr lang="en-CH" dirty="0"/>
          </a:p>
          <a:p>
            <a:endParaRPr lang="en-CH" dirty="0"/>
          </a:p>
          <a:p>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11</a:t>
            </a:fld>
            <a:endParaRPr lang="en-US"/>
          </a:p>
        </p:txBody>
      </p:sp>
      <p:pic>
        <p:nvPicPr>
          <p:cNvPr id="17" name="Picture 16">
            <a:extLst>
              <a:ext uri="{FF2B5EF4-FFF2-40B4-BE49-F238E27FC236}">
                <a16:creationId xmlns:a16="http://schemas.microsoft.com/office/drawing/2014/main" id="{AFEEF298-37F3-520E-558F-3EF9D4F027D6}"/>
              </a:ext>
            </a:extLst>
          </p:cNvPr>
          <p:cNvPicPr>
            <a:picLocks noChangeAspect="1"/>
          </p:cNvPicPr>
          <p:nvPr/>
        </p:nvPicPr>
        <p:blipFill>
          <a:blip r:embed="rId2"/>
          <a:stretch>
            <a:fillRect/>
          </a:stretch>
        </p:blipFill>
        <p:spPr>
          <a:xfrm>
            <a:off x="1703512" y="2636912"/>
            <a:ext cx="8784976" cy="648072"/>
          </a:xfrm>
          <a:prstGeom prst="rect">
            <a:avLst/>
          </a:prstGeom>
        </p:spPr>
      </p:pic>
      <p:sp>
        <p:nvSpPr>
          <p:cNvPr id="7" name="TextBox 6">
            <a:extLst>
              <a:ext uri="{FF2B5EF4-FFF2-40B4-BE49-F238E27FC236}">
                <a16:creationId xmlns:a16="http://schemas.microsoft.com/office/drawing/2014/main" id="{197A23C7-3D9C-D0F5-FDD4-A15473CFE87A}"/>
              </a:ext>
            </a:extLst>
          </p:cNvPr>
          <p:cNvSpPr txBox="1"/>
          <p:nvPr/>
        </p:nvSpPr>
        <p:spPr>
          <a:xfrm>
            <a:off x="8400256" y="476672"/>
            <a:ext cx="1944216" cy="1200329"/>
          </a:xfrm>
          <a:prstGeom prst="rect">
            <a:avLst/>
          </a:prstGeom>
          <a:solidFill>
            <a:srgbClr val="FFFF00"/>
          </a:solidFill>
        </p:spPr>
        <p:txBody>
          <a:bodyPr wrap="square" rtlCol="0">
            <a:spAutoFit/>
          </a:bodyPr>
          <a:lstStyle/>
          <a:p>
            <a:r>
              <a:rPr lang="en-CH" dirty="0"/>
              <a:t>VM: should we have these slides as an interactive Jupyter notebook?</a:t>
            </a:r>
          </a:p>
        </p:txBody>
      </p:sp>
    </p:spTree>
    <p:extLst>
      <p:ext uri="{BB962C8B-B14F-4D97-AF65-F5344CB8AC3E}">
        <p14:creationId xmlns:p14="http://schemas.microsoft.com/office/powerpoint/2010/main" val="2290334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2x</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12</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4359737"/>
            <a:ext cx="9361040" cy="523220"/>
          </a:xfrm>
          <a:prstGeom prst="rect">
            <a:avLst/>
          </a:prstGeom>
          <a:noFill/>
        </p:spPr>
        <p:txBody>
          <a:bodyPr wrap="square" rtlCol="0">
            <a:spAutoFit/>
          </a:bodyPr>
          <a:lstStyle/>
          <a:p>
            <a:r>
              <a:rPr lang="en-CH" sz="2800" dirty="0"/>
              <a:t>What is the big-O complexity of this implementation? </a:t>
            </a:r>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1411688" y="1841500"/>
            <a:ext cx="6235700" cy="1587500"/>
          </a:xfrm>
          <a:prstGeom prst="rect">
            <a:avLst/>
          </a:prstGeom>
        </p:spPr>
      </p:pic>
    </p:spTree>
    <p:extLst>
      <p:ext uri="{BB962C8B-B14F-4D97-AF65-F5344CB8AC3E}">
        <p14:creationId xmlns:p14="http://schemas.microsoft.com/office/powerpoint/2010/main" val="3805309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2x</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13</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4359737"/>
            <a:ext cx="9361040" cy="954107"/>
          </a:xfrm>
          <a:prstGeom prst="rect">
            <a:avLst/>
          </a:prstGeom>
          <a:noFill/>
        </p:spPr>
        <p:txBody>
          <a:bodyPr wrap="square" rtlCol="0">
            <a:spAutoFit/>
          </a:bodyPr>
          <a:lstStyle/>
          <a:p>
            <a:r>
              <a:rPr lang="en-CH" sz="2800" dirty="0"/>
              <a:t>What is the big-O complexity of this implementation? </a:t>
            </a:r>
          </a:p>
          <a:p>
            <a:r>
              <a:rPr lang="en-CH" sz="2800" dirty="0"/>
              <a:t>n * n ~ O(n^2)</a:t>
            </a:r>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1411688" y="1841500"/>
            <a:ext cx="6235700" cy="1587500"/>
          </a:xfrm>
          <a:prstGeom prst="rect">
            <a:avLst/>
          </a:prstGeom>
        </p:spPr>
      </p:pic>
      <p:sp>
        <p:nvSpPr>
          <p:cNvPr id="3" name="TextBox 2">
            <a:extLst>
              <a:ext uri="{FF2B5EF4-FFF2-40B4-BE49-F238E27FC236}">
                <a16:creationId xmlns:a16="http://schemas.microsoft.com/office/drawing/2014/main" id="{C803DE62-B71B-13AC-2E67-B0ABD0259144}"/>
              </a:ext>
            </a:extLst>
          </p:cNvPr>
          <p:cNvSpPr txBox="1"/>
          <p:nvPr/>
        </p:nvSpPr>
        <p:spPr>
          <a:xfrm>
            <a:off x="8184651" y="4674819"/>
            <a:ext cx="3200400" cy="646331"/>
          </a:xfrm>
          <a:prstGeom prst="rect">
            <a:avLst/>
          </a:prstGeom>
          <a:solidFill>
            <a:srgbClr val="00B0F0"/>
          </a:solidFill>
        </p:spPr>
        <p:txBody>
          <a:bodyPr wrap="square" rtlCol="0">
            <a:spAutoFit/>
          </a:bodyPr>
          <a:lstStyle/>
          <a:p>
            <a:r>
              <a:rPr lang="en-CH" dirty="0"/>
              <a:t>VM : FORMAT FORMULAS so that they are easier to read</a:t>
            </a:r>
          </a:p>
        </p:txBody>
      </p:sp>
    </p:spTree>
    <p:extLst>
      <p:ext uri="{BB962C8B-B14F-4D97-AF65-F5344CB8AC3E}">
        <p14:creationId xmlns:p14="http://schemas.microsoft.com/office/powerpoint/2010/main" val="40600960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14</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5321150"/>
            <a:ext cx="9721080" cy="523220"/>
          </a:xfrm>
          <a:prstGeom prst="rect">
            <a:avLst/>
          </a:prstGeom>
          <a:noFill/>
        </p:spPr>
        <p:txBody>
          <a:bodyPr wrap="square" rtlCol="0">
            <a:spAutoFit/>
          </a:bodyPr>
          <a:lstStyle/>
          <a:p>
            <a:r>
              <a:rPr lang="en-CH" sz="2800" dirty="0"/>
              <a:t>What is the big-O complexity of this implementation? </a:t>
            </a:r>
          </a:p>
        </p:txBody>
      </p:sp>
      <p:pic>
        <p:nvPicPr>
          <p:cNvPr id="8" name="Picture 7">
            <a:extLst>
              <a:ext uri="{FF2B5EF4-FFF2-40B4-BE49-F238E27FC236}">
                <a16:creationId xmlns:a16="http://schemas.microsoft.com/office/drawing/2014/main" id="{16146D08-E6B6-3F71-FEE9-ADEEC8BA94F7}"/>
              </a:ext>
            </a:extLst>
          </p:cNvPr>
          <p:cNvPicPr>
            <a:picLocks noChangeAspect="1"/>
          </p:cNvPicPr>
          <p:nvPr/>
        </p:nvPicPr>
        <p:blipFill>
          <a:blip r:embed="rId2"/>
          <a:stretch>
            <a:fillRect/>
          </a:stretch>
        </p:blipFill>
        <p:spPr>
          <a:xfrm>
            <a:off x="1415480" y="1271416"/>
            <a:ext cx="6210300" cy="3733800"/>
          </a:xfrm>
          <a:prstGeom prst="rect">
            <a:avLst/>
          </a:prstGeom>
        </p:spPr>
      </p:pic>
      <p:pic>
        <p:nvPicPr>
          <p:cNvPr id="11" name="Picture 10">
            <a:extLst>
              <a:ext uri="{FF2B5EF4-FFF2-40B4-BE49-F238E27FC236}">
                <a16:creationId xmlns:a16="http://schemas.microsoft.com/office/drawing/2014/main" id="{ABAF7E96-D296-85F9-5926-32A56DC21092}"/>
              </a:ext>
            </a:extLst>
          </p:cNvPr>
          <p:cNvPicPr>
            <a:picLocks noChangeAspect="1"/>
          </p:cNvPicPr>
          <p:nvPr/>
        </p:nvPicPr>
        <p:blipFill>
          <a:blip r:embed="rId3"/>
          <a:stretch>
            <a:fillRect/>
          </a:stretch>
        </p:blipFill>
        <p:spPr>
          <a:xfrm>
            <a:off x="4064604" y="1916832"/>
            <a:ext cx="5549900" cy="546100"/>
          </a:xfrm>
          <a:prstGeom prst="rect">
            <a:avLst/>
          </a:prstGeom>
        </p:spPr>
      </p:pic>
    </p:spTree>
    <p:extLst>
      <p:ext uri="{BB962C8B-B14F-4D97-AF65-F5344CB8AC3E}">
        <p14:creationId xmlns:p14="http://schemas.microsoft.com/office/powerpoint/2010/main" val="16252954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15</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5321150"/>
            <a:ext cx="9721080" cy="954107"/>
          </a:xfrm>
          <a:prstGeom prst="rect">
            <a:avLst/>
          </a:prstGeom>
          <a:noFill/>
        </p:spPr>
        <p:txBody>
          <a:bodyPr wrap="square" rtlCol="0">
            <a:spAutoFit/>
          </a:bodyPr>
          <a:lstStyle/>
          <a:p>
            <a:r>
              <a:rPr lang="en-CH" sz="2800" dirty="0"/>
              <a:t>What is the big-O complexity of this implementation? </a:t>
            </a:r>
          </a:p>
          <a:p>
            <a:r>
              <a:rPr lang="en-US" sz="2800" dirty="0"/>
              <a:t>2 * sorting + traversing two lists = 2*n log n + 2*n  ~  O(n * log n)</a:t>
            </a:r>
          </a:p>
        </p:txBody>
      </p:sp>
      <p:pic>
        <p:nvPicPr>
          <p:cNvPr id="8" name="Picture 7">
            <a:extLst>
              <a:ext uri="{FF2B5EF4-FFF2-40B4-BE49-F238E27FC236}">
                <a16:creationId xmlns:a16="http://schemas.microsoft.com/office/drawing/2014/main" id="{16146D08-E6B6-3F71-FEE9-ADEEC8BA94F7}"/>
              </a:ext>
            </a:extLst>
          </p:cNvPr>
          <p:cNvPicPr>
            <a:picLocks noChangeAspect="1"/>
          </p:cNvPicPr>
          <p:nvPr/>
        </p:nvPicPr>
        <p:blipFill>
          <a:blip r:embed="rId2"/>
          <a:stretch>
            <a:fillRect/>
          </a:stretch>
        </p:blipFill>
        <p:spPr>
          <a:xfrm>
            <a:off x="1415480" y="1271416"/>
            <a:ext cx="6210300" cy="3733800"/>
          </a:xfrm>
          <a:prstGeom prst="rect">
            <a:avLst/>
          </a:prstGeom>
        </p:spPr>
      </p:pic>
      <p:sp>
        <p:nvSpPr>
          <p:cNvPr id="7" name="TextBox 6">
            <a:extLst>
              <a:ext uri="{FF2B5EF4-FFF2-40B4-BE49-F238E27FC236}">
                <a16:creationId xmlns:a16="http://schemas.microsoft.com/office/drawing/2014/main" id="{01B8CF59-5A4A-0596-46D1-0D7674C21D99}"/>
              </a:ext>
            </a:extLst>
          </p:cNvPr>
          <p:cNvSpPr txBox="1"/>
          <p:nvPr/>
        </p:nvSpPr>
        <p:spPr>
          <a:xfrm>
            <a:off x="8184651" y="4674819"/>
            <a:ext cx="3200400" cy="646331"/>
          </a:xfrm>
          <a:prstGeom prst="rect">
            <a:avLst/>
          </a:prstGeom>
          <a:solidFill>
            <a:srgbClr val="00B0F0"/>
          </a:solidFill>
        </p:spPr>
        <p:txBody>
          <a:bodyPr wrap="square" rtlCol="0">
            <a:spAutoFit/>
          </a:bodyPr>
          <a:lstStyle/>
          <a:p>
            <a:r>
              <a:rPr lang="en-CH" dirty="0"/>
              <a:t>VM : FORMAT FORMULAS so that they are easier to read</a:t>
            </a:r>
          </a:p>
        </p:txBody>
      </p:sp>
      <p:pic>
        <p:nvPicPr>
          <p:cNvPr id="11" name="Picture 10">
            <a:extLst>
              <a:ext uri="{FF2B5EF4-FFF2-40B4-BE49-F238E27FC236}">
                <a16:creationId xmlns:a16="http://schemas.microsoft.com/office/drawing/2014/main" id="{E70B1209-C02C-7330-CE4C-ECBE39A3C602}"/>
              </a:ext>
            </a:extLst>
          </p:cNvPr>
          <p:cNvPicPr>
            <a:picLocks noChangeAspect="1"/>
          </p:cNvPicPr>
          <p:nvPr/>
        </p:nvPicPr>
        <p:blipFill>
          <a:blip r:embed="rId3"/>
          <a:stretch>
            <a:fillRect/>
          </a:stretch>
        </p:blipFill>
        <p:spPr>
          <a:xfrm>
            <a:off x="4064604" y="1916832"/>
            <a:ext cx="5549900" cy="546100"/>
          </a:xfrm>
          <a:prstGeom prst="rect">
            <a:avLst/>
          </a:prstGeom>
        </p:spPr>
      </p:pic>
    </p:spTree>
    <p:extLst>
      <p:ext uri="{BB962C8B-B14F-4D97-AF65-F5344CB8AC3E}">
        <p14:creationId xmlns:p14="http://schemas.microsoft.com/office/powerpoint/2010/main" val="14872843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16</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3844932"/>
            <a:ext cx="9721080" cy="400110"/>
          </a:xfrm>
          <a:prstGeom prst="rect">
            <a:avLst/>
          </a:prstGeom>
          <a:noFill/>
        </p:spPr>
        <p:txBody>
          <a:bodyPr wrap="square" rtlCol="0">
            <a:spAutoFit/>
          </a:bodyPr>
          <a:lstStyle/>
          <a:p>
            <a:r>
              <a:rPr lang="en-CH" sz="2000" dirty="0"/>
              <a:t>What is the big-O complexity of this implementation? </a:t>
            </a:r>
          </a:p>
        </p:txBody>
      </p:sp>
      <p:pic>
        <p:nvPicPr>
          <p:cNvPr id="12" name="Picture 11">
            <a:extLst>
              <a:ext uri="{FF2B5EF4-FFF2-40B4-BE49-F238E27FC236}">
                <a16:creationId xmlns:a16="http://schemas.microsoft.com/office/drawing/2014/main" id="{B144A70E-3E75-9841-9803-8CFD99245E3C}"/>
              </a:ext>
            </a:extLst>
          </p:cNvPr>
          <p:cNvPicPr>
            <a:picLocks noChangeAspect="1"/>
          </p:cNvPicPr>
          <p:nvPr/>
        </p:nvPicPr>
        <p:blipFill>
          <a:blip r:embed="rId2"/>
          <a:stretch>
            <a:fillRect/>
          </a:stretch>
        </p:blipFill>
        <p:spPr>
          <a:xfrm>
            <a:off x="1415480" y="1484784"/>
            <a:ext cx="6261100" cy="2095500"/>
          </a:xfrm>
          <a:prstGeom prst="rect">
            <a:avLst/>
          </a:prstGeom>
        </p:spPr>
      </p:pic>
    </p:spTree>
    <p:extLst>
      <p:ext uri="{BB962C8B-B14F-4D97-AF65-F5344CB8AC3E}">
        <p14:creationId xmlns:p14="http://schemas.microsoft.com/office/powerpoint/2010/main" val="22125698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17</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3844932"/>
            <a:ext cx="9721080" cy="1938992"/>
          </a:xfrm>
          <a:prstGeom prst="rect">
            <a:avLst/>
          </a:prstGeom>
          <a:noFill/>
        </p:spPr>
        <p:txBody>
          <a:bodyPr wrap="square" rtlCol="0">
            <a:spAutoFit/>
          </a:bodyPr>
          <a:lstStyle/>
          <a:p>
            <a:r>
              <a:rPr lang="en-CH" sz="2000" dirty="0"/>
              <a:t>What is the big-O complexity of this implementation? </a:t>
            </a:r>
          </a:p>
          <a:p>
            <a:r>
              <a:rPr lang="en-US" sz="2000" dirty="0"/>
              <a:t>transforming one list to set  + 1 for loop  = 2 * n ~  O(n)</a:t>
            </a:r>
          </a:p>
          <a:p>
            <a:endParaRPr lang="en-US" sz="2000" dirty="0"/>
          </a:p>
          <a:p>
            <a:r>
              <a:rPr lang="en-CH" sz="2000" dirty="0"/>
              <a:t>It’s the exact same code as for lists, but now looking up an element in sets </a:t>
            </a:r>
            <a:br>
              <a:rPr lang="en-CH" sz="2000" dirty="0"/>
            </a:br>
            <a:r>
              <a:rPr lang="en-CH" sz="2000" dirty="0"/>
              <a:t>(</a:t>
            </a:r>
            <a:r>
              <a:rPr lang="en-CH" sz="2000" dirty="0">
                <a:latin typeface="Consolas" panose="020B0609020204030204" pitchFamily="49" charset="0"/>
                <a:cs typeface="Consolas" panose="020B0609020204030204" pitchFamily="49" charset="0"/>
              </a:rPr>
              <a:t>if w in words2</a:t>
            </a:r>
            <a:r>
              <a:rPr lang="en-CH" sz="2000" dirty="0"/>
              <a:t>) takes constant time!</a:t>
            </a:r>
            <a:endParaRPr lang="en-US" sz="2000" dirty="0"/>
          </a:p>
          <a:p>
            <a:r>
              <a:rPr lang="en-US" sz="2000" dirty="0"/>
              <a:t>How could you have known that set lookup is fast? Learning about data structures!</a:t>
            </a:r>
          </a:p>
        </p:txBody>
      </p:sp>
      <p:pic>
        <p:nvPicPr>
          <p:cNvPr id="12" name="Picture 11">
            <a:extLst>
              <a:ext uri="{FF2B5EF4-FFF2-40B4-BE49-F238E27FC236}">
                <a16:creationId xmlns:a16="http://schemas.microsoft.com/office/drawing/2014/main" id="{B144A70E-3E75-9841-9803-8CFD99245E3C}"/>
              </a:ext>
            </a:extLst>
          </p:cNvPr>
          <p:cNvPicPr>
            <a:picLocks noChangeAspect="1"/>
          </p:cNvPicPr>
          <p:nvPr/>
        </p:nvPicPr>
        <p:blipFill>
          <a:blip r:embed="rId2"/>
          <a:stretch>
            <a:fillRect/>
          </a:stretch>
        </p:blipFill>
        <p:spPr>
          <a:xfrm>
            <a:off x="1415480" y="1484784"/>
            <a:ext cx="6261100" cy="2095500"/>
          </a:xfrm>
          <a:prstGeom prst="rect">
            <a:avLst/>
          </a:prstGeom>
        </p:spPr>
      </p:pic>
      <p:sp>
        <p:nvSpPr>
          <p:cNvPr id="3" name="TextBox 2">
            <a:extLst>
              <a:ext uri="{FF2B5EF4-FFF2-40B4-BE49-F238E27FC236}">
                <a16:creationId xmlns:a16="http://schemas.microsoft.com/office/drawing/2014/main" id="{56E3A97D-F47D-807F-542B-283FD47C9697}"/>
              </a:ext>
            </a:extLst>
          </p:cNvPr>
          <p:cNvSpPr txBox="1"/>
          <p:nvPr/>
        </p:nvSpPr>
        <p:spPr>
          <a:xfrm>
            <a:off x="8184651" y="4674819"/>
            <a:ext cx="3200400" cy="646331"/>
          </a:xfrm>
          <a:prstGeom prst="rect">
            <a:avLst/>
          </a:prstGeom>
          <a:solidFill>
            <a:srgbClr val="00B0F0"/>
          </a:solidFill>
        </p:spPr>
        <p:txBody>
          <a:bodyPr wrap="square" rtlCol="0">
            <a:spAutoFit/>
          </a:bodyPr>
          <a:lstStyle/>
          <a:p>
            <a:r>
              <a:rPr lang="en-CH" dirty="0"/>
              <a:t>VM : FORMAT FORMULAS so that they are easier to read</a:t>
            </a:r>
          </a:p>
        </p:txBody>
      </p:sp>
    </p:spTree>
    <p:extLst>
      <p:ext uri="{BB962C8B-B14F-4D97-AF65-F5344CB8AC3E}">
        <p14:creationId xmlns:p14="http://schemas.microsoft.com/office/powerpoint/2010/main" val="19418506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AC27B-1D47-E39D-6546-CF0FC38B137E}"/>
              </a:ext>
            </a:extLst>
          </p:cNvPr>
          <p:cNvSpPr>
            <a:spLocks noGrp="1"/>
          </p:cNvSpPr>
          <p:nvPr>
            <p:ph type="title"/>
          </p:nvPr>
        </p:nvSpPr>
        <p:spPr/>
        <p:txBody>
          <a:bodyPr>
            <a:normAutofit fontScale="90000"/>
          </a:bodyPr>
          <a:lstStyle/>
          <a:p>
            <a:r>
              <a:rPr lang="en-CH" dirty="0"/>
              <a:t>Basic information about Python data structures </a:t>
            </a:r>
          </a:p>
        </p:txBody>
      </p:sp>
      <p:sp>
        <p:nvSpPr>
          <p:cNvPr id="3" name="Content Placeholder 2">
            <a:extLst>
              <a:ext uri="{FF2B5EF4-FFF2-40B4-BE49-F238E27FC236}">
                <a16:creationId xmlns:a16="http://schemas.microsoft.com/office/drawing/2014/main" id="{2D1C9F09-D99F-3A5D-7023-18DA5C03B2C6}"/>
              </a:ext>
            </a:extLst>
          </p:cNvPr>
          <p:cNvSpPr>
            <a:spLocks noGrp="1"/>
          </p:cNvSpPr>
          <p:nvPr>
            <p:ph idx="1"/>
          </p:nvPr>
        </p:nvSpPr>
        <p:spPr/>
        <p:txBody>
          <a:bodyPr>
            <a:normAutofit lnSpcReduction="10000"/>
          </a:bodyPr>
          <a:lstStyle/>
          <a:p>
            <a:r>
              <a:rPr lang="en-CH" dirty="0"/>
              <a:t>lists: collection of ordered, arbitrary data</a:t>
            </a:r>
          </a:p>
          <a:p>
            <a:pPr lvl="1"/>
            <a:r>
              <a:rPr lang="en-CH" dirty="0"/>
              <a:t>getting an element by index: O(1)</a:t>
            </a:r>
          </a:p>
          <a:p>
            <a:pPr lvl="1"/>
            <a:r>
              <a:rPr lang="en-CH" dirty="0"/>
              <a:t>appending: O(1)</a:t>
            </a:r>
          </a:p>
          <a:p>
            <a:pPr lvl="1"/>
            <a:r>
              <a:rPr lang="en-CH" dirty="0"/>
              <a:t>inserting an element: O(n)</a:t>
            </a:r>
          </a:p>
          <a:p>
            <a:pPr lvl="1"/>
            <a:r>
              <a:rPr lang="en-CH" dirty="0"/>
              <a:t>sorting: O(n * log n)</a:t>
            </a:r>
          </a:p>
          <a:p>
            <a:pPr lvl="1"/>
            <a:r>
              <a:rPr lang="en-CH" dirty="0"/>
              <a:t>finding an element (e.g., ”if element in my_list: …”): O(n)</a:t>
            </a:r>
          </a:p>
          <a:p>
            <a:r>
              <a:rPr lang="en-CH" dirty="0"/>
              <a:t>dictionaries (”hashmaps”)</a:t>
            </a:r>
          </a:p>
          <a:p>
            <a:pPr lvl="1"/>
            <a:r>
              <a:rPr lang="en-CH" dirty="0"/>
              <a:t>inserting: O(1) </a:t>
            </a:r>
          </a:p>
          <a:p>
            <a:pPr lvl="1"/>
            <a:r>
              <a:rPr lang="en-CH" dirty="0"/>
              <a:t>finding element by key: O(1)</a:t>
            </a:r>
          </a:p>
          <a:p>
            <a:r>
              <a:rPr lang="en-CH" dirty="0"/>
              <a:t>sets (it’s just dictionaries without values)</a:t>
            </a:r>
          </a:p>
          <a:p>
            <a:pPr lvl="1"/>
            <a:r>
              <a:rPr lang="en-CH" dirty="0"/>
              <a:t>inserting: O(1) </a:t>
            </a:r>
          </a:p>
          <a:p>
            <a:pPr lvl="1"/>
            <a:r>
              <a:rPr lang="en-CH" dirty="0"/>
              <a:t>finding an element (e.g., ”if element in my_set: …”): O(1)</a:t>
            </a:r>
          </a:p>
          <a:p>
            <a:endParaRPr lang="en-CH" dirty="0"/>
          </a:p>
        </p:txBody>
      </p:sp>
      <p:sp>
        <p:nvSpPr>
          <p:cNvPr id="4" name="Date Placeholder 3">
            <a:extLst>
              <a:ext uri="{FF2B5EF4-FFF2-40B4-BE49-F238E27FC236}">
                <a16:creationId xmlns:a16="http://schemas.microsoft.com/office/drawing/2014/main" id="{19E5C14D-DDBE-16B6-8D1D-1F2CF1B17DA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F13B8E0-4B28-E234-E0F8-CDB4CC6AC70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5AFFD0B-66E6-6176-3B92-998E3AFB5B4C}"/>
              </a:ext>
            </a:extLst>
          </p:cNvPr>
          <p:cNvSpPr>
            <a:spLocks noGrp="1"/>
          </p:cNvSpPr>
          <p:nvPr>
            <p:ph type="sldNum" sz="quarter" idx="12"/>
          </p:nvPr>
        </p:nvSpPr>
        <p:spPr/>
        <p:txBody>
          <a:bodyPr/>
          <a:lstStyle/>
          <a:p>
            <a:fld id="{EF79ADEA-B933-47CC-A4E9-04E6298B917C}" type="slidenum">
              <a:rPr lang="en-US" smtClean="0"/>
              <a:pPr/>
              <a:t>18</a:t>
            </a:fld>
            <a:endParaRPr lang="en-US"/>
          </a:p>
        </p:txBody>
      </p:sp>
    </p:spTree>
    <p:extLst>
      <p:ext uri="{BB962C8B-B14F-4D97-AF65-F5344CB8AC3E}">
        <p14:creationId xmlns:p14="http://schemas.microsoft.com/office/powerpoint/2010/main" val="9142070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DE002-39F4-D80A-9C3D-F5204511D74B}"/>
              </a:ext>
            </a:extLst>
          </p:cNvPr>
          <p:cNvSpPr>
            <a:spLocks noGrp="1"/>
          </p:cNvSpPr>
          <p:nvPr>
            <p:ph type="title"/>
          </p:nvPr>
        </p:nvSpPr>
        <p:spPr/>
        <p:txBody>
          <a:bodyPr/>
          <a:lstStyle/>
          <a:p>
            <a:r>
              <a:rPr lang="en-CH" dirty="0"/>
              <a:t>Exercise</a:t>
            </a:r>
          </a:p>
        </p:txBody>
      </p:sp>
      <p:sp>
        <p:nvSpPr>
          <p:cNvPr id="3" name="Content Placeholder 2">
            <a:extLst>
              <a:ext uri="{FF2B5EF4-FFF2-40B4-BE49-F238E27FC236}">
                <a16:creationId xmlns:a16="http://schemas.microsoft.com/office/drawing/2014/main" id="{252EA6B8-D99B-01B3-44D3-B90E2A3F88BA}"/>
              </a:ext>
            </a:extLst>
          </p:cNvPr>
          <p:cNvSpPr>
            <a:spLocks noGrp="1"/>
          </p:cNvSpPr>
          <p:nvPr>
            <p:ph idx="1"/>
          </p:nvPr>
        </p:nvSpPr>
        <p:spPr/>
        <p:txBody>
          <a:bodyPr/>
          <a:lstStyle/>
          <a:p>
            <a:r>
              <a:rPr lang="en-CH" dirty="0"/>
              <a:t>You are given a long list of English words</a:t>
            </a:r>
          </a:p>
          <a:p>
            <a:r>
              <a:rPr lang="en-CH" dirty="0"/>
              <a:t>The goal is to find all the anagrams of an input word</a:t>
            </a:r>
          </a:p>
          <a:p>
            <a:endParaRPr lang="en-CH" dirty="0"/>
          </a:p>
          <a:p>
            <a:r>
              <a:rPr lang="en-CH" dirty="0"/>
              <a:t>What data structure to use for the list of words?</a:t>
            </a:r>
          </a:p>
          <a:p>
            <a:r>
              <a:rPr lang="en-CH" dirty="0"/>
              <a:t>Write the algorithm</a:t>
            </a:r>
          </a:p>
          <a:p>
            <a:r>
              <a:rPr lang="en-CH" dirty="0"/>
              <a:t>What is the Big-O class of your algorithm?</a:t>
            </a:r>
          </a:p>
        </p:txBody>
      </p:sp>
      <p:sp>
        <p:nvSpPr>
          <p:cNvPr id="4" name="Date Placeholder 3">
            <a:extLst>
              <a:ext uri="{FF2B5EF4-FFF2-40B4-BE49-F238E27FC236}">
                <a16:creationId xmlns:a16="http://schemas.microsoft.com/office/drawing/2014/main" id="{A6E14D19-DB98-41FC-D1ED-5240983DD55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1F39F4D-6ABD-2C72-2FB1-3389FA9E578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55F4DD-8A3F-5E3D-B788-385EE98CE037}"/>
              </a:ext>
            </a:extLst>
          </p:cNvPr>
          <p:cNvSpPr>
            <a:spLocks noGrp="1"/>
          </p:cNvSpPr>
          <p:nvPr>
            <p:ph type="sldNum" sz="quarter" idx="12"/>
          </p:nvPr>
        </p:nvSpPr>
        <p:spPr/>
        <p:txBody>
          <a:bodyPr/>
          <a:lstStyle/>
          <a:p>
            <a:fld id="{EF79ADEA-B933-47CC-A4E9-04E6298B917C}" type="slidenum">
              <a:rPr lang="en-US" smtClean="0"/>
              <a:pPr/>
              <a:t>19</a:t>
            </a:fld>
            <a:endParaRPr lang="en-US"/>
          </a:p>
        </p:txBody>
      </p:sp>
      <p:sp>
        <p:nvSpPr>
          <p:cNvPr id="7" name="TextBox 6">
            <a:extLst>
              <a:ext uri="{FF2B5EF4-FFF2-40B4-BE49-F238E27FC236}">
                <a16:creationId xmlns:a16="http://schemas.microsoft.com/office/drawing/2014/main" id="{019D4A86-09DC-D6E8-974D-AD6772DEEB4A}"/>
              </a:ext>
            </a:extLst>
          </p:cNvPr>
          <p:cNvSpPr txBox="1"/>
          <p:nvPr/>
        </p:nvSpPr>
        <p:spPr>
          <a:xfrm>
            <a:off x="7248128" y="1161618"/>
            <a:ext cx="3096344" cy="923330"/>
          </a:xfrm>
          <a:prstGeom prst="rect">
            <a:avLst/>
          </a:prstGeom>
          <a:solidFill>
            <a:srgbClr val="00B0F0"/>
          </a:solidFill>
        </p:spPr>
        <p:txBody>
          <a:bodyPr wrap="square" rtlCol="0">
            <a:spAutoFit/>
          </a:bodyPr>
          <a:lstStyle/>
          <a:p>
            <a:r>
              <a:rPr lang="en-CH" dirty="0"/>
              <a:t>VM: THIS MIGHT BE TOO DIFFICULT, we need to find another one</a:t>
            </a:r>
          </a:p>
        </p:txBody>
      </p:sp>
    </p:spTree>
    <p:extLst>
      <p:ext uri="{BB962C8B-B14F-4D97-AF65-F5344CB8AC3E}">
        <p14:creationId xmlns:p14="http://schemas.microsoft.com/office/powerpoint/2010/main" val="24131080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CH" dirty="0"/>
              <a:t>What are data structures?</a:t>
            </a:r>
          </a:p>
        </p:txBody>
      </p:sp>
      <p:sp>
        <p:nvSpPr>
          <p:cNvPr id="6" name="Content Placeholder 5">
            <a:extLst>
              <a:ext uri="{FF2B5EF4-FFF2-40B4-BE49-F238E27FC236}">
                <a16:creationId xmlns:a16="http://schemas.microsoft.com/office/drawing/2014/main" id="{933DE50D-0F92-E023-A07C-9566D5A9362D}"/>
              </a:ext>
            </a:extLst>
          </p:cNvPr>
          <p:cNvSpPr>
            <a:spLocks noGrp="1"/>
          </p:cNvSpPr>
          <p:nvPr>
            <p:ph idx="1"/>
          </p:nvPr>
        </p:nvSpPr>
        <p:spPr/>
        <p:txBody>
          <a:bodyPr>
            <a:normAutofit/>
          </a:bodyPr>
          <a:lstStyle/>
          <a:p>
            <a:r>
              <a:rPr lang="en-CH" dirty="0"/>
              <a:t>Which data structures do you know? write down, start with the ones they use 90% of the time, ask for more exotic ones</a:t>
            </a:r>
          </a:p>
          <a:p>
            <a:r>
              <a:rPr lang="en-US" dirty="0"/>
              <a:t>You could store data in a dictionary as a list — what makes you choose a data structure over another?</a:t>
            </a:r>
          </a:p>
          <a:p>
            <a:r>
              <a:rPr lang="en-US" dirty="0"/>
              <a:t>What are the things you need to take into account when thinking about data?</a:t>
            </a:r>
            <a:endParaRPr lang="en-CH" dirty="0"/>
          </a:p>
          <a:p>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2</a:t>
            </a:fld>
            <a:endParaRPr lang="en-US"/>
          </a:p>
        </p:txBody>
      </p:sp>
      <p:sp>
        <p:nvSpPr>
          <p:cNvPr id="7" name="TextBox 6">
            <a:extLst>
              <a:ext uri="{FF2B5EF4-FFF2-40B4-BE49-F238E27FC236}">
                <a16:creationId xmlns:a16="http://schemas.microsoft.com/office/drawing/2014/main" id="{AC3B05DF-5033-4B56-7A56-C611416F3178}"/>
              </a:ext>
            </a:extLst>
          </p:cNvPr>
          <p:cNvSpPr txBox="1"/>
          <p:nvPr/>
        </p:nvSpPr>
        <p:spPr>
          <a:xfrm>
            <a:off x="8832304" y="692696"/>
            <a:ext cx="2088232" cy="646331"/>
          </a:xfrm>
          <a:prstGeom prst="rect">
            <a:avLst/>
          </a:prstGeom>
          <a:solidFill>
            <a:srgbClr val="FFFF00"/>
          </a:solidFill>
        </p:spPr>
        <p:txBody>
          <a:bodyPr wrap="square" rtlCol="0">
            <a:spAutoFit/>
          </a:bodyPr>
          <a:lstStyle/>
          <a:p>
            <a:r>
              <a:rPr lang="en-CH" dirty="0"/>
              <a:t>Not in a slide, this is an interactive part</a:t>
            </a:r>
          </a:p>
        </p:txBody>
      </p:sp>
    </p:spTree>
    <p:extLst>
      <p:ext uri="{BB962C8B-B14F-4D97-AF65-F5344CB8AC3E}">
        <p14:creationId xmlns:p14="http://schemas.microsoft.com/office/powerpoint/2010/main" val="17175585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20</a:t>
            </a:fld>
            <a:endParaRPr lang="en-US"/>
          </a:p>
        </p:txBody>
      </p:sp>
    </p:spTree>
    <p:extLst>
      <p:ext uri="{BB962C8B-B14F-4D97-AF65-F5344CB8AC3E}">
        <p14:creationId xmlns:p14="http://schemas.microsoft.com/office/powerpoint/2010/main" val="24510254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961C3-253D-4911-2181-3AC8F0AB736E}"/>
              </a:ext>
            </a:extLst>
          </p:cNvPr>
          <p:cNvSpPr>
            <a:spLocks noGrp="1"/>
          </p:cNvSpPr>
          <p:nvPr>
            <p:ph type="title"/>
          </p:nvPr>
        </p:nvSpPr>
        <p:spPr/>
        <p:txBody>
          <a:bodyPr/>
          <a:lstStyle/>
          <a:p>
            <a:r>
              <a:rPr lang="en-CH" dirty="0"/>
              <a:t>NumPy – huh, yeah – what’s it good for?</a:t>
            </a:r>
          </a:p>
        </p:txBody>
      </p:sp>
      <p:sp>
        <p:nvSpPr>
          <p:cNvPr id="3" name="Content Placeholder 2">
            <a:extLst>
              <a:ext uri="{FF2B5EF4-FFF2-40B4-BE49-F238E27FC236}">
                <a16:creationId xmlns:a16="http://schemas.microsoft.com/office/drawing/2014/main" id="{09E31C84-20FA-B23B-2123-8BEE659588D6}"/>
              </a:ext>
            </a:extLst>
          </p:cNvPr>
          <p:cNvSpPr>
            <a:spLocks noGrp="1"/>
          </p:cNvSpPr>
          <p:nvPr>
            <p:ph idx="1"/>
          </p:nvPr>
        </p:nvSpPr>
        <p:spPr/>
        <p:txBody>
          <a:bodyPr/>
          <a:lstStyle/>
          <a:p>
            <a:r>
              <a:rPr lang="en-CH" dirty="0"/>
              <a:t>NumPy’s main contribution is to introduce new data structure: </a:t>
            </a:r>
            <a:br>
              <a:rPr lang="en-CH" dirty="0"/>
            </a:br>
            <a:r>
              <a:rPr lang="en-CH" b="1" dirty="0"/>
              <a:t>the array</a:t>
            </a:r>
          </a:p>
          <a:p>
            <a:endParaRPr lang="en-CH" dirty="0"/>
          </a:p>
          <a:p>
            <a:endParaRPr lang="en-CH" dirty="0"/>
          </a:p>
          <a:p>
            <a:endParaRPr lang="en-CH" dirty="0"/>
          </a:p>
          <a:p>
            <a:endParaRPr lang="en-CH" dirty="0"/>
          </a:p>
          <a:p>
            <a:r>
              <a:rPr lang="en-CH" dirty="0"/>
              <a:t>An array could be represented as a list-of-lists. </a:t>
            </a:r>
          </a:p>
          <a:p>
            <a:r>
              <a:rPr lang="en-CH" dirty="0"/>
              <a:t>Thinking back to Tiziano’s class, why are NumPy arrays better than a list-of-lists?</a:t>
            </a:r>
          </a:p>
        </p:txBody>
      </p:sp>
      <p:sp>
        <p:nvSpPr>
          <p:cNvPr id="4" name="Date Placeholder 3">
            <a:extLst>
              <a:ext uri="{FF2B5EF4-FFF2-40B4-BE49-F238E27FC236}">
                <a16:creationId xmlns:a16="http://schemas.microsoft.com/office/drawing/2014/main" id="{F4B2E263-5C15-46FF-E275-6905F3068EE1}"/>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0C3990E-3860-5999-FCB3-A2707E60F2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1A334BC-09C4-A642-ADE5-7C56A2AE0D7D}"/>
              </a:ext>
            </a:extLst>
          </p:cNvPr>
          <p:cNvSpPr>
            <a:spLocks noGrp="1"/>
          </p:cNvSpPr>
          <p:nvPr>
            <p:ph type="sldNum" sz="quarter" idx="12"/>
          </p:nvPr>
        </p:nvSpPr>
        <p:spPr/>
        <p:txBody>
          <a:bodyPr/>
          <a:lstStyle/>
          <a:p>
            <a:fld id="{EF79ADEA-B933-47CC-A4E9-04E6298B917C}" type="slidenum">
              <a:rPr lang="en-US" smtClean="0"/>
              <a:pPr/>
              <a:t>21</a:t>
            </a:fld>
            <a:endParaRPr lang="en-US"/>
          </a:p>
        </p:txBody>
      </p:sp>
      <p:sp>
        <p:nvSpPr>
          <p:cNvPr id="8" name="TextBox 7">
            <a:extLst>
              <a:ext uri="{FF2B5EF4-FFF2-40B4-BE49-F238E27FC236}">
                <a16:creationId xmlns:a16="http://schemas.microsoft.com/office/drawing/2014/main" id="{AFF3B12A-21CC-F3B3-E2CE-FFC1D9026ACD}"/>
              </a:ext>
            </a:extLst>
          </p:cNvPr>
          <p:cNvSpPr txBox="1"/>
          <p:nvPr/>
        </p:nvSpPr>
        <p:spPr>
          <a:xfrm>
            <a:off x="2531604" y="2951946"/>
            <a:ext cx="7128792" cy="954107"/>
          </a:xfrm>
          <a:prstGeom prst="rect">
            <a:avLst/>
          </a:prstGeom>
          <a:solidFill>
            <a:schemeClr val="accent6">
              <a:lumMod val="20000"/>
              <a:lumOff val="80000"/>
            </a:schemeClr>
          </a:solidFill>
        </p:spPr>
        <p:txBody>
          <a:bodyPr wrap="square">
            <a:spAutoFit/>
          </a:bodyPr>
          <a:lstStyle/>
          <a:p>
            <a:pPr algn="ctr"/>
            <a:r>
              <a:rPr lang="en-CH" sz="2800" dirty="0"/>
              <a:t>An array is a regular, N-dimensional grid of data of the same type, typically numerical data</a:t>
            </a:r>
          </a:p>
        </p:txBody>
      </p:sp>
    </p:spTree>
    <p:extLst>
      <p:ext uri="{BB962C8B-B14F-4D97-AF65-F5344CB8AC3E}">
        <p14:creationId xmlns:p14="http://schemas.microsoft.com/office/powerpoint/2010/main" val="23394847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75269-250F-CA77-A77A-988130C51E8C}"/>
              </a:ext>
            </a:extLst>
          </p:cNvPr>
          <p:cNvSpPr>
            <a:spLocks noGrp="1"/>
          </p:cNvSpPr>
          <p:nvPr>
            <p:ph type="title"/>
          </p:nvPr>
        </p:nvSpPr>
        <p:spPr/>
        <p:txBody>
          <a:bodyPr/>
          <a:lstStyle/>
          <a:p>
            <a:r>
              <a:rPr lang="en-CH" dirty="0"/>
              <a:t>Why are NumPy arrays efficient? </a:t>
            </a:r>
          </a:p>
        </p:txBody>
      </p:sp>
      <p:sp>
        <p:nvSpPr>
          <p:cNvPr id="3" name="Content Placeholder 2">
            <a:extLst>
              <a:ext uri="{FF2B5EF4-FFF2-40B4-BE49-F238E27FC236}">
                <a16:creationId xmlns:a16="http://schemas.microsoft.com/office/drawing/2014/main" id="{915C1076-D34C-4F4C-D69C-2AF0000EBE48}"/>
              </a:ext>
            </a:extLst>
          </p:cNvPr>
          <p:cNvSpPr>
            <a:spLocks noGrp="1"/>
          </p:cNvSpPr>
          <p:nvPr>
            <p:ph idx="1"/>
          </p:nvPr>
        </p:nvSpPr>
        <p:spPr/>
        <p:txBody>
          <a:bodyPr/>
          <a:lstStyle/>
          <a:p>
            <a:pPr marL="457200" indent="-457200">
              <a:buAutoNum type="arabicParenR"/>
            </a:pPr>
            <a:r>
              <a:rPr lang="en-CH" b="1" dirty="0"/>
              <a:t>Memory efficient</a:t>
            </a:r>
            <a:r>
              <a:rPr lang="en-CH" dirty="0"/>
              <a:t>: The data occupies the minimum amount of memory required; some operations can be done without touching the memory at all!</a:t>
            </a:r>
          </a:p>
          <a:p>
            <a:pPr marL="457200" indent="-457200">
              <a:buAutoNum type="arabicParenR"/>
            </a:pPr>
            <a:r>
              <a:rPr lang="en-CH" b="1" dirty="0"/>
              <a:t>Fast</a:t>
            </a:r>
            <a:r>
              <a:rPr lang="en-CH" dirty="0"/>
              <a:t>: Many operations can be done very efficiently in C. For this to be useful, we need to avoid Python for-loops at all costs! We say we need to “vectorize” the code</a:t>
            </a:r>
          </a:p>
        </p:txBody>
      </p:sp>
      <p:sp>
        <p:nvSpPr>
          <p:cNvPr id="4" name="Date Placeholder 3">
            <a:extLst>
              <a:ext uri="{FF2B5EF4-FFF2-40B4-BE49-F238E27FC236}">
                <a16:creationId xmlns:a16="http://schemas.microsoft.com/office/drawing/2014/main" id="{2247E61D-1AE6-D55D-6EE0-7758D3C3924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D6907C3-4A93-3DA8-17F8-4F4BCC84CE0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33B74BF-43FF-BAAE-4D35-FA511B15794B}"/>
              </a:ext>
            </a:extLst>
          </p:cNvPr>
          <p:cNvSpPr>
            <a:spLocks noGrp="1"/>
          </p:cNvSpPr>
          <p:nvPr>
            <p:ph type="sldNum" sz="quarter" idx="12"/>
          </p:nvPr>
        </p:nvSpPr>
        <p:spPr/>
        <p:txBody>
          <a:bodyPr/>
          <a:lstStyle/>
          <a:p>
            <a:fld id="{EF79ADEA-B933-47CC-A4E9-04E6298B917C}" type="slidenum">
              <a:rPr lang="en-US" smtClean="0"/>
              <a:pPr/>
              <a:t>22</a:t>
            </a:fld>
            <a:endParaRPr lang="en-US"/>
          </a:p>
        </p:txBody>
      </p:sp>
    </p:spTree>
    <p:extLst>
      <p:ext uri="{BB962C8B-B14F-4D97-AF65-F5344CB8AC3E}">
        <p14:creationId xmlns:p14="http://schemas.microsoft.com/office/powerpoint/2010/main" val="21386946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NumPy’s memory efficiency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23</a:t>
            </a:fld>
            <a:endParaRPr lang="en-US"/>
          </a:p>
        </p:txBody>
      </p:sp>
    </p:spTree>
    <p:extLst>
      <p:ext uri="{BB962C8B-B14F-4D97-AF65-F5344CB8AC3E}">
        <p14:creationId xmlns:p14="http://schemas.microsoft.com/office/powerpoint/2010/main" val="15208740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24</a:t>
            </a:fld>
            <a:endParaRPr lang="en-US"/>
          </a:p>
        </p:txBody>
      </p:sp>
      <p:sp>
        <p:nvSpPr>
          <p:cNvPr id="9" name="TextBox 8">
            <a:extLst>
              <a:ext uri="{FF2B5EF4-FFF2-40B4-BE49-F238E27FC236}">
                <a16:creationId xmlns:a16="http://schemas.microsoft.com/office/drawing/2014/main" id="{F04768E1-3389-FE24-343C-D1A5760ED79E}"/>
              </a:ext>
            </a:extLst>
          </p:cNvPr>
          <p:cNvSpPr txBox="1"/>
          <p:nvPr/>
        </p:nvSpPr>
        <p:spPr>
          <a:xfrm>
            <a:off x="6873692" y="703545"/>
            <a:ext cx="2376264" cy="1200329"/>
          </a:xfrm>
          <a:prstGeom prst="rect">
            <a:avLst/>
          </a:prstGeom>
          <a:solidFill>
            <a:schemeClr val="accent6">
              <a:lumMod val="20000"/>
              <a:lumOff val="80000"/>
            </a:schemeClr>
          </a:solidFill>
        </p:spPr>
        <p:txBody>
          <a:bodyPr wrap="square" rtlCol="0">
            <a:spAutoFit/>
          </a:bodyPr>
          <a:lstStyle/>
          <a:p>
            <a:pPr algn="ctr"/>
            <a:r>
              <a:rPr lang="en-CH" dirty="0"/>
              <a:t>The array data is stored in a contiguous memory block, using native data types</a:t>
            </a:r>
          </a:p>
        </p:txBody>
      </p:sp>
      <p:graphicFrame>
        <p:nvGraphicFramePr>
          <p:cNvPr id="15" name="Table 14">
            <a:extLst>
              <a:ext uri="{FF2B5EF4-FFF2-40B4-BE49-F238E27FC236}">
                <a16:creationId xmlns:a16="http://schemas.microsoft.com/office/drawing/2014/main" id="{6C027001-4640-7562-1B6A-6239F78D7C74}"/>
              </a:ext>
            </a:extLst>
          </p:cNvPr>
          <p:cNvGraphicFramePr>
            <a:graphicFrameLocks noGrp="1"/>
          </p:cNvGraphicFramePr>
          <p:nvPr>
            <p:extLst>
              <p:ext uri="{D42A27DB-BD31-4B8C-83A1-F6EECF244321}">
                <p14:modId xmlns:p14="http://schemas.microsoft.com/office/powerpoint/2010/main" val="4080791679"/>
              </p:ext>
            </p:extLst>
          </p:nvPr>
        </p:nvGraphicFramePr>
        <p:xfrm>
          <a:off x="911424" y="1052736"/>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16" name="TextBox 15">
            <a:extLst>
              <a:ext uri="{FF2B5EF4-FFF2-40B4-BE49-F238E27FC236}">
                <a16:creationId xmlns:a16="http://schemas.microsoft.com/office/drawing/2014/main" id="{637DD10C-3EC8-BB57-BACE-3BE7D2304643}"/>
              </a:ext>
            </a:extLst>
          </p:cNvPr>
          <p:cNvSpPr txBox="1"/>
          <p:nvPr/>
        </p:nvSpPr>
        <p:spPr>
          <a:xfrm>
            <a:off x="551384" y="1526188"/>
            <a:ext cx="1224136" cy="369332"/>
          </a:xfrm>
          <a:prstGeom prst="rect">
            <a:avLst/>
          </a:prstGeom>
          <a:noFill/>
        </p:spPr>
        <p:txBody>
          <a:bodyPr wrap="square" rtlCol="0">
            <a:spAutoFit/>
          </a:bodyPr>
          <a:lstStyle/>
          <a:p>
            <a:pPr algn="ctr"/>
            <a:r>
              <a:rPr lang="en-CH" dirty="0"/>
              <a:t>int64</a:t>
            </a:r>
          </a:p>
        </p:txBody>
      </p:sp>
      <p:sp>
        <p:nvSpPr>
          <p:cNvPr id="17" name="TextBox 16">
            <a:extLst>
              <a:ext uri="{FF2B5EF4-FFF2-40B4-BE49-F238E27FC236}">
                <a16:creationId xmlns:a16="http://schemas.microsoft.com/office/drawing/2014/main" id="{846DAE04-FE39-7DF4-73FA-EC0C30FC9EBB}"/>
              </a:ext>
            </a:extLst>
          </p:cNvPr>
          <p:cNvSpPr txBox="1"/>
          <p:nvPr/>
        </p:nvSpPr>
        <p:spPr>
          <a:xfrm>
            <a:off x="839415" y="63134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Tree>
    <p:extLst>
      <p:ext uri="{BB962C8B-B14F-4D97-AF65-F5344CB8AC3E}">
        <p14:creationId xmlns:p14="http://schemas.microsoft.com/office/powerpoint/2010/main" val="39158963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25</a:t>
            </a:fld>
            <a:endParaRPr lang="en-US"/>
          </a:p>
        </p:txBody>
      </p:sp>
      <p:sp>
        <p:nvSpPr>
          <p:cNvPr id="9" name="TextBox 8">
            <a:extLst>
              <a:ext uri="{FF2B5EF4-FFF2-40B4-BE49-F238E27FC236}">
                <a16:creationId xmlns:a16="http://schemas.microsoft.com/office/drawing/2014/main" id="{F04768E1-3389-FE24-343C-D1A5760ED79E}"/>
              </a:ext>
            </a:extLst>
          </p:cNvPr>
          <p:cNvSpPr txBox="1"/>
          <p:nvPr/>
        </p:nvSpPr>
        <p:spPr>
          <a:xfrm>
            <a:off x="7054027" y="816010"/>
            <a:ext cx="2376264" cy="923330"/>
          </a:xfrm>
          <a:prstGeom prst="rect">
            <a:avLst/>
          </a:prstGeom>
          <a:solidFill>
            <a:schemeClr val="accent6">
              <a:lumMod val="20000"/>
              <a:lumOff val="80000"/>
            </a:schemeClr>
          </a:solidFill>
        </p:spPr>
        <p:txBody>
          <a:bodyPr wrap="square" rtlCol="0">
            <a:spAutoFit/>
          </a:bodyPr>
          <a:lstStyle/>
          <a:p>
            <a:pPr algn="ctr"/>
            <a:r>
              <a:rPr lang="en-CH" dirty="0"/>
              <a:t>Metadata tells NumPy how to interpret the memory block</a:t>
            </a:r>
          </a:p>
        </p:txBody>
      </p:sp>
      <p:graphicFrame>
        <p:nvGraphicFramePr>
          <p:cNvPr id="10" name="Table 9">
            <a:extLst>
              <a:ext uri="{FF2B5EF4-FFF2-40B4-BE49-F238E27FC236}">
                <a16:creationId xmlns:a16="http://schemas.microsoft.com/office/drawing/2014/main" id="{5377BC9B-D5C4-51BB-634B-8AACCB3DB74D}"/>
              </a:ext>
            </a:extLst>
          </p:cNvPr>
          <p:cNvGraphicFramePr>
            <a:graphicFrameLocks noGrp="1"/>
          </p:cNvGraphicFramePr>
          <p:nvPr/>
        </p:nvGraphicFramePr>
        <p:xfrm>
          <a:off x="911424" y="1052736"/>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11" name="TextBox 10">
            <a:extLst>
              <a:ext uri="{FF2B5EF4-FFF2-40B4-BE49-F238E27FC236}">
                <a16:creationId xmlns:a16="http://schemas.microsoft.com/office/drawing/2014/main" id="{2631CD9A-523A-9094-3367-FF8159A176C9}"/>
              </a:ext>
            </a:extLst>
          </p:cNvPr>
          <p:cNvSpPr txBox="1"/>
          <p:nvPr/>
        </p:nvSpPr>
        <p:spPr>
          <a:xfrm>
            <a:off x="551384" y="1526188"/>
            <a:ext cx="1224136" cy="646331"/>
          </a:xfrm>
          <a:prstGeom prst="rect">
            <a:avLst/>
          </a:prstGeom>
          <a:noFill/>
        </p:spPr>
        <p:txBody>
          <a:bodyPr wrap="square" rtlCol="0">
            <a:spAutoFit/>
          </a:bodyPr>
          <a:lstStyle/>
          <a:p>
            <a:pPr algn="ctr"/>
            <a:r>
              <a:rPr lang="en-CH" dirty="0"/>
              <a:t>int64</a:t>
            </a:r>
          </a:p>
          <a:p>
            <a:pPr algn="ctr"/>
            <a:r>
              <a:rPr lang="en-CH" dirty="0"/>
              <a:t>8 bytes</a:t>
            </a:r>
          </a:p>
        </p:txBody>
      </p:sp>
      <p:sp>
        <p:nvSpPr>
          <p:cNvPr id="3" name="TextBox 2">
            <a:extLst>
              <a:ext uri="{FF2B5EF4-FFF2-40B4-BE49-F238E27FC236}">
                <a16:creationId xmlns:a16="http://schemas.microsoft.com/office/drawing/2014/main" id="{AB699E9D-3EF9-4505-515A-DDD5785706D6}"/>
              </a:ext>
            </a:extLst>
          </p:cNvPr>
          <p:cNvSpPr txBox="1"/>
          <p:nvPr/>
        </p:nvSpPr>
        <p:spPr>
          <a:xfrm>
            <a:off x="839415" y="63134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12" name="Left Brace 11">
            <a:extLst>
              <a:ext uri="{FF2B5EF4-FFF2-40B4-BE49-F238E27FC236}">
                <a16:creationId xmlns:a16="http://schemas.microsoft.com/office/drawing/2014/main" id="{13FAB869-7F9F-DE79-4688-406EE3EE0CB4}"/>
              </a:ext>
            </a:extLst>
          </p:cNvPr>
          <p:cNvSpPr/>
          <p:nvPr/>
        </p:nvSpPr>
        <p:spPr>
          <a:xfrm rot="16200000">
            <a:off x="1499645" y="1578896"/>
            <a:ext cx="248369" cy="1435616"/>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H"/>
          </a:p>
        </p:txBody>
      </p:sp>
      <p:sp>
        <p:nvSpPr>
          <p:cNvPr id="13" name="TextBox 12">
            <a:extLst>
              <a:ext uri="{FF2B5EF4-FFF2-40B4-BE49-F238E27FC236}">
                <a16:creationId xmlns:a16="http://schemas.microsoft.com/office/drawing/2014/main" id="{20A68FE8-43DE-B495-4675-023AEF015B66}"/>
              </a:ext>
            </a:extLst>
          </p:cNvPr>
          <p:cNvSpPr txBox="1"/>
          <p:nvPr/>
        </p:nvSpPr>
        <p:spPr>
          <a:xfrm>
            <a:off x="1086471" y="2354903"/>
            <a:ext cx="1378098" cy="369332"/>
          </a:xfrm>
          <a:prstGeom prst="rect">
            <a:avLst/>
          </a:prstGeom>
          <a:noFill/>
        </p:spPr>
        <p:txBody>
          <a:bodyPr wrap="square" rtlCol="0">
            <a:spAutoFit/>
          </a:bodyPr>
          <a:lstStyle/>
          <a:p>
            <a:r>
              <a:rPr lang="en-CH" dirty="0"/>
              <a:t>24 bytes</a:t>
            </a:r>
          </a:p>
        </p:txBody>
      </p:sp>
      <p:graphicFrame>
        <p:nvGraphicFramePr>
          <p:cNvPr id="8" name="Table 7">
            <a:extLst>
              <a:ext uri="{FF2B5EF4-FFF2-40B4-BE49-F238E27FC236}">
                <a16:creationId xmlns:a16="http://schemas.microsoft.com/office/drawing/2014/main" id="{9F0F60CC-8EBA-1CC9-A423-8C5075CBA701}"/>
              </a:ext>
            </a:extLst>
          </p:cNvPr>
          <p:cNvGraphicFramePr>
            <a:graphicFrameLocks noGrp="1"/>
          </p:cNvGraphicFramePr>
          <p:nvPr>
            <p:extLst>
              <p:ext uri="{D42A27DB-BD31-4B8C-83A1-F6EECF244321}">
                <p14:modId xmlns:p14="http://schemas.microsoft.com/office/powerpoint/2010/main" val="996620606"/>
              </p:ext>
            </p:extLst>
          </p:nvPr>
        </p:nvGraphicFramePr>
        <p:xfrm>
          <a:off x="2397783" y="3543200"/>
          <a:ext cx="3127896" cy="1587810"/>
        </p:xfrm>
        <a:graphic>
          <a:graphicData uri="http://schemas.openxmlformats.org/drawingml/2006/table">
            <a:tbl>
              <a:tblPr firstRow="1" bandRow="1">
                <a:tableStyleId>{5C22544A-7EE6-4342-B048-85BDC9FD1C3A}</a:tableStyleId>
              </a:tblPr>
              <a:tblGrid>
                <a:gridCol w="1563948">
                  <a:extLst>
                    <a:ext uri="{9D8B030D-6E8A-4147-A177-3AD203B41FA5}">
                      <a16:colId xmlns:a16="http://schemas.microsoft.com/office/drawing/2014/main" val="2080692857"/>
                    </a:ext>
                  </a:extLst>
                </a:gridCol>
                <a:gridCol w="1563948">
                  <a:extLst>
                    <a:ext uri="{9D8B030D-6E8A-4147-A177-3AD203B41FA5}">
                      <a16:colId xmlns:a16="http://schemas.microsoft.com/office/drawing/2014/main" val="1812720496"/>
                    </a:ext>
                  </a:extLst>
                </a:gridCol>
              </a:tblGrid>
              <a:tr h="401758">
                <a:tc>
                  <a:txBody>
                    <a:bodyPr/>
                    <a:lstStyle/>
                    <a:p>
                      <a:r>
                        <a:rPr lang="en-CH"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382536">
                <a:tc>
                  <a:txBody>
                    <a:bodyPr/>
                    <a:lstStyle/>
                    <a:p>
                      <a:r>
                        <a:rPr lang="en-CH"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8" name="TextBox 17">
            <a:extLst>
              <a:ext uri="{FF2B5EF4-FFF2-40B4-BE49-F238E27FC236}">
                <a16:creationId xmlns:a16="http://schemas.microsoft.com/office/drawing/2014/main" id="{E70819C9-2FAC-62A5-32EF-EEB48037C604}"/>
              </a:ext>
            </a:extLst>
          </p:cNvPr>
          <p:cNvSpPr txBox="1"/>
          <p:nvPr/>
        </p:nvSpPr>
        <p:spPr>
          <a:xfrm>
            <a:off x="2325775" y="313682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spTree>
    <p:extLst>
      <p:ext uri="{BB962C8B-B14F-4D97-AF65-F5344CB8AC3E}">
        <p14:creationId xmlns:p14="http://schemas.microsoft.com/office/powerpoint/2010/main" val="8006176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26</a:t>
            </a:fld>
            <a:endParaRPr lang="en-US"/>
          </a:p>
        </p:txBody>
      </p:sp>
      <p:sp>
        <p:nvSpPr>
          <p:cNvPr id="9" name="TextBox 8">
            <a:extLst>
              <a:ext uri="{FF2B5EF4-FFF2-40B4-BE49-F238E27FC236}">
                <a16:creationId xmlns:a16="http://schemas.microsoft.com/office/drawing/2014/main" id="{F04768E1-3389-FE24-343C-D1A5760ED79E}"/>
              </a:ext>
            </a:extLst>
          </p:cNvPr>
          <p:cNvSpPr txBox="1"/>
          <p:nvPr/>
        </p:nvSpPr>
        <p:spPr>
          <a:xfrm>
            <a:off x="7054027" y="816010"/>
            <a:ext cx="2376264" cy="923330"/>
          </a:xfrm>
          <a:prstGeom prst="rect">
            <a:avLst/>
          </a:prstGeom>
          <a:solidFill>
            <a:schemeClr val="accent6">
              <a:lumMod val="20000"/>
              <a:lumOff val="80000"/>
            </a:schemeClr>
          </a:solidFill>
        </p:spPr>
        <p:txBody>
          <a:bodyPr wrap="square" rtlCol="0">
            <a:spAutoFit/>
          </a:bodyPr>
          <a:lstStyle/>
          <a:p>
            <a:pPr algn="ctr"/>
            <a:r>
              <a:rPr lang="en-CH" dirty="0"/>
              <a:t>Metadata tells NumPy how to interpret the memory block</a:t>
            </a:r>
          </a:p>
        </p:txBody>
      </p:sp>
      <p:graphicFrame>
        <p:nvGraphicFramePr>
          <p:cNvPr id="10" name="Table 9">
            <a:extLst>
              <a:ext uri="{FF2B5EF4-FFF2-40B4-BE49-F238E27FC236}">
                <a16:creationId xmlns:a16="http://schemas.microsoft.com/office/drawing/2014/main" id="{5377BC9B-D5C4-51BB-634B-8AACCB3DB74D}"/>
              </a:ext>
            </a:extLst>
          </p:cNvPr>
          <p:cNvGraphicFramePr>
            <a:graphicFrameLocks noGrp="1"/>
          </p:cNvGraphicFramePr>
          <p:nvPr>
            <p:extLst>
              <p:ext uri="{D42A27DB-BD31-4B8C-83A1-F6EECF244321}">
                <p14:modId xmlns:p14="http://schemas.microsoft.com/office/powerpoint/2010/main" val="301124271"/>
              </p:ext>
            </p:extLst>
          </p:nvPr>
        </p:nvGraphicFramePr>
        <p:xfrm>
          <a:off x="911424" y="1052736"/>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11" name="TextBox 10">
            <a:extLst>
              <a:ext uri="{FF2B5EF4-FFF2-40B4-BE49-F238E27FC236}">
                <a16:creationId xmlns:a16="http://schemas.microsoft.com/office/drawing/2014/main" id="{2631CD9A-523A-9094-3367-FF8159A176C9}"/>
              </a:ext>
            </a:extLst>
          </p:cNvPr>
          <p:cNvSpPr txBox="1"/>
          <p:nvPr/>
        </p:nvSpPr>
        <p:spPr>
          <a:xfrm>
            <a:off x="551384" y="1526188"/>
            <a:ext cx="1224136" cy="646331"/>
          </a:xfrm>
          <a:prstGeom prst="rect">
            <a:avLst/>
          </a:prstGeom>
          <a:noFill/>
        </p:spPr>
        <p:txBody>
          <a:bodyPr wrap="square" rtlCol="0">
            <a:spAutoFit/>
          </a:bodyPr>
          <a:lstStyle/>
          <a:p>
            <a:pPr algn="ctr"/>
            <a:r>
              <a:rPr lang="en-CH" dirty="0"/>
              <a:t>int64</a:t>
            </a:r>
          </a:p>
          <a:p>
            <a:pPr algn="ctr"/>
            <a:r>
              <a:rPr lang="en-CH" dirty="0"/>
              <a:t>8 bytes</a:t>
            </a:r>
          </a:p>
        </p:txBody>
      </p:sp>
      <p:graphicFrame>
        <p:nvGraphicFramePr>
          <p:cNvPr id="2" name="Table 1">
            <a:extLst>
              <a:ext uri="{FF2B5EF4-FFF2-40B4-BE49-F238E27FC236}">
                <a16:creationId xmlns:a16="http://schemas.microsoft.com/office/drawing/2014/main" id="{583B5EB4-6273-66D6-FC27-C21A9DFDAB0B}"/>
              </a:ext>
            </a:extLst>
          </p:cNvPr>
          <p:cNvGraphicFramePr>
            <a:graphicFrameLocks noGrp="1"/>
          </p:cNvGraphicFramePr>
          <p:nvPr>
            <p:extLst>
              <p:ext uri="{D42A27DB-BD31-4B8C-83A1-F6EECF244321}">
                <p14:modId xmlns:p14="http://schemas.microsoft.com/office/powerpoint/2010/main" val="2885164178"/>
              </p:ext>
            </p:extLst>
          </p:nvPr>
        </p:nvGraphicFramePr>
        <p:xfrm>
          <a:off x="2397783" y="3543200"/>
          <a:ext cx="3127896" cy="1587810"/>
        </p:xfrm>
        <a:graphic>
          <a:graphicData uri="http://schemas.openxmlformats.org/drawingml/2006/table">
            <a:tbl>
              <a:tblPr firstRow="1" bandRow="1">
                <a:tableStyleId>{5C22544A-7EE6-4342-B048-85BDC9FD1C3A}</a:tableStyleId>
              </a:tblPr>
              <a:tblGrid>
                <a:gridCol w="1563948">
                  <a:extLst>
                    <a:ext uri="{9D8B030D-6E8A-4147-A177-3AD203B41FA5}">
                      <a16:colId xmlns:a16="http://schemas.microsoft.com/office/drawing/2014/main" val="2080692857"/>
                    </a:ext>
                  </a:extLst>
                </a:gridCol>
                <a:gridCol w="1563948">
                  <a:extLst>
                    <a:ext uri="{9D8B030D-6E8A-4147-A177-3AD203B41FA5}">
                      <a16:colId xmlns:a16="http://schemas.microsoft.com/office/drawing/2014/main" val="1812720496"/>
                    </a:ext>
                  </a:extLst>
                </a:gridCol>
              </a:tblGrid>
              <a:tr h="401758">
                <a:tc>
                  <a:txBody>
                    <a:bodyPr/>
                    <a:lstStyle/>
                    <a:p>
                      <a:r>
                        <a:rPr lang="en-CH"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382536">
                <a:tc>
                  <a:txBody>
                    <a:bodyPr/>
                    <a:lstStyle/>
                    <a:p>
                      <a:r>
                        <a:rPr lang="en-CH"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3" name="TextBox 2">
            <a:extLst>
              <a:ext uri="{FF2B5EF4-FFF2-40B4-BE49-F238E27FC236}">
                <a16:creationId xmlns:a16="http://schemas.microsoft.com/office/drawing/2014/main" id="{AB699E9D-3EF9-4505-515A-DDD5785706D6}"/>
              </a:ext>
            </a:extLst>
          </p:cNvPr>
          <p:cNvSpPr txBox="1"/>
          <p:nvPr/>
        </p:nvSpPr>
        <p:spPr>
          <a:xfrm>
            <a:off x="839415" y="63134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12" name="Left Brace 11">
            <a:extLst>
              <a:ext uri="{FF2B5EF4-FFF2-40B4-BE49-F238E27FC236}">
                <a16:creationId xmlns:a16="http://schemas.microsoft.com/office/drawing/2014/main" id="{13FAB869-7F9F-DE79-4688-406EE3EE0CB4}"/>
              </a:ext>
            </a:extLst>
          </p:cNvPr>
          <p:cNvSpPr/>
          <p:nvPr/>
        </p:nvSpPr>
        <p:spPr>
          <a:xfrm rot="16200000">
            <a:off x="1499645" y="1578896"/>
            <a:ext cx="248369" cy="1435616"/>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H"/>
          </a:p>
        </p:txBody>
      </p:sp>
      <p:sp>
        <p:nvSpPr>
          <p:cNvPr id="13" name="TextBox 12">
            <a:extLst>
              <a:ext uri="{FF2B5EF4-FFF2-40B4-BE49-F238E27FC236}">
                <a16:creationId xmlns:a16="http://schemas.microsoft.com/office/drawing/2014/main" id="{20A68FE8-43DE-B495-4675-023AEF015B66}"/>
              </a:ext>
            </a:extLst>
          </p:cNvPr>
          <p:cNvSpPr txBox="1"/>
          <p:nvPr/>
        </p:nvSpPr>
        <p:spPr>
          <a:xfrm>
            <a:off x="1086471" y="2354903"/>
            <a:ext cx="1378098" cy="369332"/>
          </a:xfrm>
          <a:prstGeom prst="rect">
            <a:avLst/>
          </a:prstGeom>
          <a:noFill/>
        </p:spPr>
        <p:txBody>
          <a:bodyPr wrap="square" rtlCol="0">
            <a:spAutoFit/>
          </a:bodyPr>
          <a:lstStyle/>
          <a:p>
            <a:r>
              <a:rPr lang="en-CH" dirty="0"/>
              <a:t>24 bytes</a:t>
            </a:r>
          </a:p>
        </p:txBody>
      </p:sp>
      <p:graphicFrame>
        <p:nvGraphicFramePr>
          <p:cNvPr id="14" name="Table 13">
            <a:extLst>
              <a:ext uri="{FF2B5EF4-FFF2-40B4-BE49-F238E27FC236}">
                <a16:creationId xmlns:a16="http://schemas.microsoft.com/office/drawing/2014/main" id="{A0B3F010-D4A7-47CF-4DAF-66EC2B6A9350}"/>
              </a:ext>
            </a:extLst>
          </p:cNvPr>
          <p:cNvGraphicFramePr>
            <a:graphicFrameLocks noGrp="1"/>
          </p:cNvGraphicFramePr>
          <p:nvPr>
            <p:extLst>
              <p:ext uri="{D42A27DB-BD31-4B8C-83A1-F6EECF244321}">
                <p14:modId xmlns:p14="http://schemas.microsoft.com/office/powerpoint/2010/main" val="614163084"/>
              </p:ext>
            </p:extLst>
          </p:nvPr>
        </p:nvGraphicFramePr>
        <p:xfrm>
          <a:off x="6749170" y="3543200"/>
          <a:ext cx="1892745" cy="1587810"/>
        </p:xfrm>
        <a:graphic>
          <a:graphicData uri="http://schemas.openxmlformats.org/drawingml/2006/table">
            <a:tbl>
              <a:tblPr firstRow="1" bandRow="1">
                <a:tableStyleId>{5C22544A-7EE6-4342-B048-85BDC9FD1C3A}</a:tableStyleId>
              </a:tblPr>
              <a:tblGrid>
                <a:gridCol w="630915">
                  <a:extLst>
                    <a:ext uri="{9D8B030D-6E8A-4147-A177-3AD203B41FA5}">
                      <a16:colId xmlns:a16="http://schemas.microsoft.com/office/drawing/2014/main" val="371355521"/>
                    </a:ext>
                  </a:extLst>
                </a:gridCol>
                <a:gridCol w="630915">
                  <a:extLst>
                    <a:ext uri="{9D8B030D-6E8A-4147-A177-3AD203B41FA5}">
                      <a16:colId xmlns:a16="http://schemas.microsoft.com/office/drawing/2014/main" val="1890143904"/>
                    </a:ext>
                  </a:extLst>
                </a:gridCol>
                <a:gridCol w="630915">
                  <a:extLst>
                    <a:ext uri="{9D8B030D-6E8A-4147-A177-3AD203B41FA5}">
                      <a16:colId xmlns:a16="http://schemas.microsoft.com/office/drawing/2014/main" val="3423238042"/>
                    </a:ext>
                  </a:extLst>
                </a:gridCol>
              </a:tblGrid>
              <a:tr h="529270">
                <a:tc>
                  <a:txBody>
                    <a:bodyPr/>
                    <a:lstStyle/>
                    <a:p>
                      <a:pPr marL="0" algn="ctr" defTabSz="914400" rtl="0" eaLnBrk="1" latinLnBrk="0" hangingPunct="1"/>
                      <a:r>
                        <a:rPr lang="en-CH" sz="24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529270">
                <a:tc>
                  <a:txBody>
                    <a:bodyPr/>
                    <a:lstStyle/>
                    <a:p>
                      <a:pPr marL="0" algn="ctr" defTabSz="914400" rtl="0" eaLnBrk="1" latinLnBrk="0" hangingPunct="1"/>
                      <a:r>
                        <a:rPr lang="en-CH" sz="24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529270">
                <a:tc>
                  <a:txBody>
                    <a:bodyPr/>
                    <a:lstStyle/>
                    <a:p>
                      <a:pPr marL="0" algn="ctr" defTabSz="914400" rtl="0" eaLnBrk="1" latinLnBrk="0" hangingPunct="1"/>
                      <a:r>
                        <a:rPr lang="en-CH" sz="24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sp>
        <p:nvSpPr>
          <p:cNvPr id="15" name="TextBox 14">
            <a:extLst>
              <a:ext uri="{FF2B5EF4-FFF2-40B4-BE49-F238E27FC236}">
                <a16:creationId xmlns:a16="http://schemas.microsoft.com/office/drawing/2014/main" id="{C0AC2FAF-FE4B-C385-F712-830824B8B20A}"/>
              </a:ext>
            </a:extLst>
          </p:cNvPr>
          <p:cNvSpPr txBox="1"/>
          <p:nvPr/>
        </p:nvSpPr>
        <p:spPr>
          <a:xfrm>
            <a:off x="6687429" y="3136826"/>
            <a:ext cx="1944217" cy="369332"/>
          </a:xfrm>
          <a:prstGeom prst="rect">
            <a:avLst/>
          </a:prstGeom>
          <a:noFill/>
        </p:spPr>
        <p:txBody>
          <a:bodyPr wrap="square" rtlCol="0">
            <a:spAutoFit/>
          </a:bodyPr>
          <a:lstStyle/>
          <a:p>
            <a:r>
              <a:rPr lang="en-CH" b="1" dirty="0">
                <a:solidFill>
                  <a:schemeClr val="accent1">
                    <a:lumMod val="60000"/>
                    <a:lumOff val="40000"/>
                  </a:schemeClr>
                </a:solidFill>
              </a:rPr>
              <a:t>NumPy view</a:t>
            </a:r>
          </a:p>
        </p:txBody>
      </p:sp>
      <p:sp>
        <p:nvSpPr>
          <p:cNvPr id="7" name="TextBox 6">
            <a:extLst>
              <a:ext uri="{FF2B5EF4-FFF2-40B4-BE49-F238E27FC236}">
                <a16:creationId xmlns:a16="http://schemas.microsoft.com/office/drawing/2014/main" id="{58606BCB-584F-C7C7-AFC1-04E62C9E1124}"/>
              </a:ext>
            </a:extLst>
          </p:cNvPr>
          <p:cNvSpPr txBox="1"/>
          <p:nvPr/>
        </p:nvSpPr>
        <p:spPr>
          <a:xfrm>
            <a:off x="2325775" y="313682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spTree>
    <p:extLst>
      <p:ext uri="{BB962C8B-B14F-4D97-AF65-F5344CB8AC3E}">
        <p14:creationId xmlns:p14="http://schemas.microsoft.com/office/powerpoint/2010/main" val="25408498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27</a:t>
            </a:fld>
            <a:endParaRPr lang="en-US"/>
          </a:p>
        </p:txBody>
      </p:sp>
      <p:graphicFrame>
        <p:nvGraphicFramePr>
          <p:cNvPr id="7" name="Table 6">
            <a:extLst>
              <a:ext uri="{FF2B5EF4-FFF2-40B4-BE49-F238E27FC236}">
                <a16:creationId xmlns:a16="http://schemas.microsoft.com/office/drawing/2014/main" id="{AC8DAAEE-3D72-DB97-6FCB-CF0028D4547A}"/>
              </a:ext>
            </a:extLst>
          </p:cNvPr>
          <p:cNvGraphicFramePr>
            <a:graphicFrameLocks noGrp="1"/>
          </p:cNvGraphicFramePr>
          <p:nvPr>
            <p:extLst>
              <p:ext uri="{D42A27DB-BD31-4B8C-83A1-F6EECF244321}">
                <p14:modId xmlns:p14="http://schemas.microsoft.com/office/powerpoint/2010/main" val="2191032713"/>
              </p:ext>
            </p:extLst>
          </p:nvPr>
        </p:nvGraphicFramePr>
        <p:xfrm>
          <a:off x="711754" y="2794577"/>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6" name="TextBox 15">
            <a:extLst>
              <a:ext uri="{FF2B5EF4-FFF2-40B4-BE49-F238E27FC236}">
                <a16:creationId xmlns:a16="http://schemas.microsoft.com/office/drawing/2014/main" id="{8F4FD552-0A7B-9DD1-193A-C7D6508817B4}"/>
              </a:ext>
            </a:extLst>
          </p:cNvPr>
          <p:cNvSpPr txBox="1"/>
          <p:nvPr/>
        </p:nvSpPr>
        <p:spPr>
          <a:xfrm>
            <a:off x="3512730" y="947470"/>
            <a:ext cx="1944217" cy="369332"/>
          </a:xfrm>
          <a:prstGeom prst="rect">
            <a:avLst/>
          </a:prstGeom>
          <a:noFill/>
        </p:spPr>
        <p:txBody>
          <a:bodyPr wrap="square" rtlCol="0">
            <a:spAutoFit/>
          </a:bodyPr>
          <a:lstStyle/>
          <a:p>
            <a:r>
              <a:rPr lang="en-CH" b="1" dirty="0">
                <a:solidFill>
                  <a:schemeClr val="accent1">
                    <a:lumMod val="60000"/>
                    <a:lumOff val="40000"/>
                  </a:schemeClr>
                </a:solidFill>
              </a:rPr>
              <a:t>NumPy view</a:t>
            </a:r>
          </a:p>
        </p:txBody>
      </p:sp>
      <p:sp>
        <p:nvSpPr>
          <p:cNvPr id="17" name="TextBox 16">
            <a:extLst>
              <a:ext uri="{FF2B5EF4-FFF2-40B4-BE49-F238E27FC236}">
                <a16:creationId xmlns:a16="http://schemas.microsoft.com/office/drawing/2014/main" id="{80DF6B14-41B0-B106-35F4-510A1327395D}"/>
              </a:ext>
            </a:extLst>
          </p:cNvPr>
          <p:cNvSpPr txBox="1"/>
          <p:nvPr/>
        </p:nvSpPr>
        <p:spPr>
          <a:xfrm>
            <a:off x="560402" y="947470"/>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8" name="Table 17">
            <a:extLst>
              <a:ext uri="{FF2B5EF4-FFF2-40B4-BE49-F238E27FC236}">
                <a16:creationId xmlns:a16="http://schemas.microsoft.com/office/drawing/2014/main" id="{26B62287-E67C-2C74-3A19-9D8E6CF1DB91}"/>
              </a:ext>
            </a:extLst>
          </p:cNvPr>
          <p:cNvGraphicFramePr>
            <a:graphicFrameLocks noGrp="1"/>
          </p:cNvGraphicFramePr>
          <p:nvPr>
            <p:extLst>
              <p:ext uri="{D42A27DB-BD31-4B8C-83A1-F6EECF244321}">
                <p14:modId xmlns:p14="http://schemas.microsoft.com/office/powerpoint/2010/main" val="2604311225"/>
              </p:ext>
            </p:extLst>
          </p:nvPr>
        </p:nvGraphicFramePr>
        <p:xfrm>
          <a:off x="3656746" y="2793878"/>
          <a:ext cx="3960441" cy="365560"/>
        </p:xfrm>
        <a:graphic>
          <a:graphicData uri="http://schemas.openxmlformats.org/drawingml/2006/table">
            <a:tbl>
              <a:tblPr firstRow="1" bandRow="1">
                <a:tableStyleId>{5C22544A-7EE6-4342-B048-85BDC9FD1C3A}</a:tableStyleId>
              </a:tblPr>
              <a:tblGrid>
                <a:gridCol w="440049">
                  <a:extLst>
                    <a:ext uri="{9D8B030D-6E8A-4147-A177-3AD203B41FA5}">
                      <a16:colId xmlns:a16="http://schemas.microsoft.com/office/drawing/2014/main" val="371355521"/>
                    </a:ext>
                  </a:extLst>
                </a:gridCol>
                <a:gridCol w="440049">
                  <a:extLst>
                    <a:ext uri="{9D8B030D-6E8A-4147-A177-3AD203B41FA5}">
                      <a16:colId xmlns:a16="http://schemas.microsoft.com/office/drawing/2014/main" val="1890143904"/>
                    </a:ext>
                  </a:extLst>
                </a:gridCol>
                <a:gridCol w="440049">
                  <a:extLst>
                    <a:ext uri="{9D8B030D-6E8A-4147-A177-3AD203B41FA5}">
                      <a16:colId xmlns:a16="http://schemas.microsoft.com/office/drawing/2014/main" val="3423238042"/>
                    </a:ext>
                  </a:extLst>
                </a:gridCol>
                <a:gridCol w="440049">
                  <a:extLst>
                    <a:ext uri="{9D8B030D-6E8A-4147-A177-3AD203B41FA5}">
                      <a16:colId xmlns:a16="http://schemas.microsoft.com/office/drawing/2014/main" val="3585839213"/>
                    </a:ext>
                  </a:extLst>
                </a:gridCol>
                <a:gridCol w="440049">
                  <a:extLst>
                    <a:ext uri="{9D8B030D-6E8A-4147-A177-3AD203B41FA5}">
                      <a16:colId xmlns:a16="http://schemas.microsoft.com/office/drawing/2014/main" val="1895507969"/>
                    </a:ext>
                  </a:extLst>
                </a:gridCol>
                <a:gridCol w="440049">
                  <a:extLst>
                    <a:ext uri="{9D8B030D-6E8A-4147-A177-3AD203B41FA5}">
                      <a16:colId xmlns:a16="http://schemas.microsoft.com/office/drawing/2014/main" val="3131941444"/>
                    </a:ext>
                  </a:extLst>
                </a:gridCol>
                <a:gridCol w="440049">
                  <a:extLst>
                    <a:ext uri="{9D8B030D-6E8A-4147-A177-3AD203B41FA5}">
                      <a16:colId xmlns:a16="http://schemas.microsoft.com/office/drawing/2014/main" val="504182679"/>
                    </a:ext>
                  </a:extLst>
                </a:gridCol>
                <a:gridCol w="440049">
                  <a:extLst>
                    <a:ext uri="{9D8B030D-6E8A-4147-A177-3AD203B41FA5}">
                      <a16:colId xmlns:a16="http://schemas.microsoft.com/office/drawing/2014/main" val="3735534231"/>
                    </a:ext>
                  </a:extLst>
                </a:gridCol>
                <a:gridCol w="440049">
                  <a:extLst>
                    <a:ext uri="{9D8B030D-6E8A-4147-A177-3AD203B41FA5}">
                      <a16:colId xmlns:a16="http://schemas.microsoft.com/office/drawing/2014/main" val="1814250458"/>
                    </a:ext>
                  </a:extLst>
                </a:gridCol>
              </a:tblGrid>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bl>
          </a:graphicData>
        </a:graphic>
      </p:graphicFrame>
      <p:graphicFrame>
        <p:nvGraphicFramePr>
          <p:cNvPr id="19" name="Table 18">
            <a:extLst>
              <a:ext uri="{FF2B5EF4-FFF2-40B4-BE49-F238E27FC236}">
                <a16:creationId xmlns:a16="http://schemas.microsoft.com/office/drawing/2014/main" id="{7F419449-6855-A177-1524-AC4B2CBC447A}"/>
              </a:ext>
            </a:extLst>
          </p:cNvPr>
          <p:cNvGraphicFramePr>
            <a:graphicFrameLocks noGrp="1"/>
          </p:cNvGraphicFramePr>
          <p:nvPr>
            <p:extLst>
              <p:ext uri="{D42A27DB-BD31-4B8C-83A1-F6EECF244321}">
                <p14:modId xmlns:p14="http://schemas.microsoft.com/office/powerpoint/2010/main" val="698875036"/>
              </p:ext>
            </p:extLst>
          </p:nvPr>
        </p:nvGraphicFramePr>
        <p:xfrm>
          <a:off x="711754" y="5559080"/>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(2, 2)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(48, 16)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21" name="Table 20">
            <a:extLst>
              <a:ext uri="{FF2B5EF4-FFF2-40B4-BE49-F238E27FC236}">
                <a16:creationId xmlns:a16="http://schemas.microsoft.com/office/drawing/2014/main" id="{18F80FFA-0FD8-C324-C70B-68DE96C1AA21}"/>
              </a:ext>
            </a:extLst>
          </p:cNvPr>
          <p:cNvGraphicFramePr>
            <a:graphicFrameLocks noGrp="1"/>
          </p:cNvGraphicFramePr>
          <p:nvPr>
            <p:extLst>
              <p:ext uri="{D42A27DB-BD31-4B8C-83A1-F6EECF244321}">
                <p14:modId xmlns:p14="http://schemas.microsoft.com/office/powerpoint/2010/main" val="3561429084"/>
              </p:ext>
            </p:extLst>
          </p:nvPr>
        </p:nvGraphicFramePr>
        <p:xfrm>
          <a:off x="3656746" y="5559080"/>
          <a:ext cx="872006" cy="73152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22" name="Table 21">
            <a:extLst>
              <a:ext uri="{FF2B5EF4-FFF2-40B4-BE49-F238E27FC236}">
                <a16:creationId xmlns:a16="http://schemas.microsoft.com/office/drawing/2014/main" id="{19DE7A3B-C859-BBBE-52A0-4252A19B1A9C}"/>
              </a:ext>
            </a:extLst>
          </p:cNvPr>
          <p:cNvGraphicFramePr>
            <a:graphicFrameLocks noGrp="1"/>
          </p:cNvGraphicFramePr>
          <p:nvPr>
            <p:extLst>
              <p:ext uri="{D42A27DB-BD31-4B8C-83A1-F6EECF244321}">
                <p14:modId xmlns:p14="http://schemas.microsoft.com/office/powerpoint/2010/main" val="2779597433"/>
              </p:ext>
            </p:extLst>
          </p:nvPr>
        </p:nvGraphicFramePr>
        <p:xfrm>
          <a:off x="711754" y="4176829"/>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(8, 24)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23" name="Table 22">
            <a:extLst>
              <a:ext uri="{FF2B5EF4-FFF2-40B4-BE49-F238E27FC236}">
                <a16:creationId xmlns:a16="http://schemas.microsoft.com/office/drawing/2014/main" id="{64505C8B-8025-3215-E7F9-640875EEE956}"/>
              </a:ext>
            </a:extLst>
          </p:cNvPr>
          <p:cNvGraphicFramePr>
            <a:graphicFrameLocks noGrp="1"/>
          </p:cNvGraphicFramePr>
          <p:nvPr>
            <p:extLst>
              <p:ext uri="{D42A27DB-BD31-4B8C-83A1-F6EECF244321}">
                <p14:modId xmlns:p14="http://schemas.microsoft.com/office/powerpoint/2010/main" val="2222108553"/>
              </p:ext>
            </p:extLst>
          </p:nvPr>
        </p:nvGraphicFramePr>
        <p:xfrm>
          <a:off x="3656746" y="4173839"/>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14" name="Table 13">
            <a:extLst>
              <a:ext uri="{FF2B5EF4-FFF2-40B4-BE49-F238E27FC236}">
                <a16:creationId xmlns:a16="http://schemas.microsoft.com/office/drawing/2014/main" id="{B67A8977-3393-544F-C195-A44EEBC79DE7}"/>
              </a:ext>
            </a:extLst>
          </p:cNvPr>
          <p:cNvGraphicFramePr>
            <a:graphicFrameLocks noGrp="1"/>
          </p:cNvGraphicFramePr>
          <p:nvPr>
            <p:extLst>
              <p:ext uri="{D42A27DB-BD31-4B8C-83A1-F6EECF244321}">
                <p14:modId xmlns:p14="http://schemas.microsoft.com/office/powerpoint/2010/main" val="2604379619"/>
              </p:ext>
            </p:extLst>
          </p:nvPr>
        </p:nvGraphicFramePr>
        <p:xfrm>
          <a:off x="731495" y="1412325"/>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15" name="Table 14">
            <a:extLst>
              <a:ext uri="{FF2B5EF4-FFF2-40B4-BE49-F238E27FC236}">
                <a16:creationId xmlns:a16="http://schemas.microsoft.com/office/drawing/2014/main" id="{34D3D8BA-EBB7-5E06-1F25-52D53C4C4501}"/>
              </a:ext>
            </a:extLst>
          </p:cNvPr>
          <p:cNvGraphicFramePr>
            <a:graphicFrameLocks noGrp="1"/>
          </p:cNvGraphicFramePr>
          <p:nvPr>
            <p:extLst>
              <p:ext uri="{D42A27DB-BD31-4B8C-83A1-F6EECF244321}">
                <p14:modId xmlns:p14="http://schemas.microsoft.com/office/powerpoint/2010/main" val="3015385989"/>
              </p:ext>
            </p:extLst>
          </p:nvPr>
        </p:nvGraphicFramePr>
        <p:xfrm>
          <a:off x="3656745" y="1412325"/>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sp>
        <p:nvSpPr>
          <p:cNvPr id="24" name="TextBox 23">
            <a:extLst>
              <a:ext uri="{FF2B5EF4-FFF2-40B4-BE49-F238E27FC236}">
                <a16:creationId xmlns:a16="http://schemas.microsoft.com/office/drawing/2014/main" id="{F2208FC3-2EC8-20EF-85E2-1387E9634B81}"/>
              </a:ext>
            </a:extLst>
          </p:cNvPr>
          <p:cNvSpPr txBox="1"/>
          <p:nvPr/>
        </p:nvSpPr>
        <p:spPr>
          <a:xfrm>
            <a:off x="8604353" y="408848"/>
            <a:ext cx="2426166" cy="1200329"/>
          </a:xfrm>
          <a:prstGeom prst="rect">
            <a:avLst/>
          </a:prstGeom>
          <a:solidFill>
            <a:schemeClr val="accent6">
              <a:lumMod val="20000"/>
              <a:lumOff val="80000"/>
            </a:schemeClr>
          </a:solidFill>
        </p:spPr>
        <p:txBody>
          <a:bodyPr wrap="square" rtlCol="0">
            <a:spAutoFit/>
          </a:bodyPr>
          <a:lstStyle/>
          <a:p>
            <a:pPr algn="ctr"/>
            <a:r>
              <a:rPr lang="en-CH" dirty="0"/>
              <a:t>The same memory block can be interpreted in many ways</a:t>
            </a:r>
          </a:p>
        </p:txBody>
      </p:sp>
      <p:graphicFrame>
        <p:nvGraphicFramePr>
          <p:cNvPr id="25" name="Table 24">
            <a:extLst>
              <a:ext uri="{FF2B5EF4-FFF2-40B4-BE49-F238E27FC236}">
                <a16:creationId xmlns:a16="http://schemas.microsoft.com/office/drawing/2014/main" id="{A2230A15-A97F-5E02-4B4D-5BEFE76CC04C}"/>
              </a:ext>
            </a:extLst>
          </p:cNvPr>
          <p:cNvGraphicFramePr>
            <a:graphicFrameLocks noGrp="1"/>
          </p:cNvGraphicFramePr>
          <p:nvPr>
            <p:extLst>
              <p:ext uri="{D42A27DB-BD31-4B8C-83A1-F6EECF244321}">
                <p14:modId xmlns:p14="http://schemas.microsoft.com/office/powerpoint/2010/main" val="1961103750"/>
              </p:ext>
            </p:extLst>
          </p:nvPr>
        </p:nvGraphicFramePr>
        <p:xfrm>
          <a:off x="680956" y="381262"/>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26" name="TextBox 25">
            <a:extLst>
              <a:ext uri="{FF2B5EF4-FFF2-40B4-BE49-F238E27FC236}">
                <a16:creationId xmlns:a16="http://schemas.microsoft.com/office/drawing/2014/main" id="{EACBACB7-E568-DAF1-3534-42BC9CA3C745}"/>
              </a:ext>
            </a:extLst>
          </p:cNvPr>
          <p:cNvSpPr txBox="1"/>
          <p:nvPr/>
        </p:nvSpPr>
        <p:spPr>
          <a:xfrm>
            <a:off x="529604" y="-48947"/>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Tree>
    <p:extLst>
      <p:ext uri="{BB962C8B-B14F-4D97-AF65-F5344CB8AC3E}">
        <p14:creationId xmlns:p14="http://schemas.microsoft.com/office/powerpoint/2010/main" val="34257665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28</a:t>
            </a:fld>
            <a:endParaRPr lang="en-US"/>
          </a:p>
        </p:txBody>
      </p:sp>
      <p:graphicFrame>
        <p:nvGraphicFramePr>
          <p:cNvPr id="7" name="Table 6">
            <a:extLst>
              <a:ext uri="{FF2B5EF4-FFF2-40B4-BE49-F238E27FC236}">
                <a16:creationId xmlns:a16="http://schemas.microsoft.com/office/drawing/2014/main" id="{AC8DAAEE-3D72-DB97-6FCB-CF0028D4547A}"/>
              </a:ext>
            </a:extLst>
          </p:cNvPr>
          <p:cNvGraphicFramePr>
            <a:graphicFrameLocks noGrp="1"/>
          </p:cNvGraphicFramePr>
          <p:nvPr/>
        </p:nvGraphicFramePr>
        <p:xfrm>
          <a:off x="711754" y="2794577"/>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6" name="TextBox 15">
            <a:extLst>
              <a:ext uri="{FF2B5EF4-FFF2-40B4-BE49-F238E27FC236}">
                <a16:creationId xmlns:a16="http://schemas.microsoft.com/office/drawing/2014/main" id="{8F4FD552-0A7B-9DD1-193A-C7D6508817B4}"/>
              </a:ext>
            </a:extLst>
          </p:cNvPr>
          <p:cNvSpPr txBox="1"/>
          <p:nvPr/>
        </p:nvSpPr>
        <p:spPr>
          <a:xfrm>
            <a:off x="3512730" y="947470"/>
            <a:ext cx="1944217" cy="369332"/>
          </a:xfrm>
          <a:prstGeom prst="rect">
            <a:avLst/>
          </a:prstGeom>
          <a:noFill/>
        </p:spPr>
        <p:txBody>
          <a:bodyPr wrap="square" rtlCol="0">
            <a:spAutoFit/>
          </a:bodyPr>
          <a:lstStyle/>
          <a:p>
            <a:r>
              <a:rPr lang="en-CH" b="1" dirty="0">
                <a:solidFill>
                  <a:schemeClr val="accent1">
                    <a:lumMod val="60000"/>
                    <a:lumOff val="40000"/>
                  </a:schemeClr>
                </a:solidFill>
              </a:rPr>
              <a:t>NumPy view</a:t>
            </a:r>
          </a:p>
        </p:txBody>
      </p:sp>
      <p:sp>
        <p:nvSpPr>
          <p:cNvPr id="17" name="TextBox 16">
            <a:extLst>
              <a:ext uri="{FF2B5EF4-FFF2-40B4-BE49-F238E27FC236}">
                <a16:creationId xmlns:a16="http://schemas.microsoft.com/office/drawing/2014/main" id="{80DF6B14-41B0-B106-35F4-510A1327395D}"/>
              </a:ext>
            </a:extLst>
          </p:cNvPr>
          <p:cNvSpPr txBox="1"/>
          <p:nvPr/>
        </p:nvSpPr>
        <p:spPr>
          <a:xfrm>
            <a:off x="560402" y="947470"/>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8" name="Table 17">
            <a:extLst>
              <a:ext uri="{FF2B5EF4-FFF2-40B4-BE49-F238E27FC236}">
                <a16:creationId xmlns:a16="http://schemas.microsoft.com/office/drawing/2014/main" id="{26B62287-E67C-2C74-3A19-9D8E6CF1DB91}"/>
              </a:ext>
            </a:extLst>
          </p:cNvPr>
          <p:cNvGraphicFramePr>
            <a:graphicFrameLocks noGrp="1"/>
          </p:cNvGraphicFramePr>
          <p:nvPr/>
        </p:nvGraphicFramePr>
        <p:xfrm>
          <a:off x="3656746" y="2793878"/>
          <a:ext cx="3960441" cy="365560"/>
        </p:xfrm>
        <a:graphic>
          <a:graphicData uri="http://schemas.openxmlformats.org/drawingml/2006/table">
            <a:tbl>
              <a:tblPr firstRow="1" bandRow="1">
                <a:tableStyleId>{5C22544A-7EE6-4342-B048-85BDC9FD1C3A}</a:tableStyleId>
              </a:tblPr>
              <a:tblGrid>
                <a:gridCol w="440049">
                  <a:extLst>
                    <a:ext uri="{9D8B030D-6E8A-4147-A177-3AD203B41FA5}">
                      <a16:colId xmlns:a16="http://schemas.microsoft.com/office/drawing/2014/main" val="371355521"/>
                    </a:ext>
                  </a:extLst>
                </a:gridCol>
                <a:gridCol w="440049">
                  <a:extLst>
                    <a:ext uri="{9D8B030D-6E8A-4147-A177-3AD203B41FA5}">
                      <a16:colId xmlns:a16="http://schemas.microsoft.com/office/drawing/2014/main" val="1890143904"/>
                    </a:ext>
                  </a:extLst>
                </a:gridCol>
                <a:gridCol w="440049">
                  <a:extLst>
                    <a:ext uri="{9D8B030D-6E8A-4147-A177-3AD203B41FA5}">
                      <a16:colId xmlns:a16="http://schemas.microsoft.com/office/drawing/2014/main" val="3423238042"/>
                    </a:ext>
                  </a:extLst>
                </a:gridCol>
                <a:gridCol w="440049">
                  <a:extLst>
                    <a:ext uri="{9D8B030D-6E8A-4147-A177-3AD203B41FA5}">
                      <a16:colId xmlns:a16="http://schemas.microsoft.com/office/drawing/2014/main" val="3585839213"/>
                    </a:ext>
                  </a:extLst>
                </a:gridCol>
                <a:gridCol w="440049">
                  <a:extLst>
                    <a:ext uri="{9D8B030D-6E8A-4147-A177-3AD203B41FA5}">
                      <a16:colId xmlns:a16="http://schemas.microsoft.com/office/drawing/2014/main" val="1895507969"/>
                    </a:ext>
                  </a:extLst>
                </a:gridCol>
                <a:gridCol w="440049">
                  <a:extLst>
                    <a:ext uri="{9D8B030D-6E8A-4147-A177-3AD203B41FA5}">
                      <a16:colId xmlns:a16="http://schemas.microsoft.com/office/drawing/2014/main" val="3131941444"/>
                    </a:ext>
                  </a:extLst>
                </a:gridCol>
                <a:gridCol w="440049">
                  <a:extLst>
                    <a:ext uri="{9D8B030D-6E8A-4147-A177-3AD203B41FA5}">
                      <a16:colId xmlns:a16="http://schemas.microsoft.com/office/drawing/2014/main" val="504182679"/>
                    </a:ext>
                  </a:extLst>
                </a:gridCol>
                <a:gridCol w="440049">
                  <a:extLst>
                    <a:ext uri="{9D8B030D-6E8A-4147-A177-3AD203B41FA5}">
                      <a16:colId xmlns:a16="http://schemas.microsoft.com/office/drawing/2014/main" val="3735534231"/>
                    </a:ext>
                  </a:extLst>
                </a:gridCol>
                <a:gridCol w="440049">
                  <a:extLst>
                    <a:ext uri="{9D8B030D-6E8A-4147-A177-3AD203B41FA5}">
                      <a16:colId xmlns:a16="http://schemas.microsoft.com/office/drawing/2014/main" val="1814250458"/>
                    </a:ext>
                  </a:extLst>
                </a:gridCol>
              </a:tblGrid>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bl>
          </a:graphicData>
        </a:graphic>
      </p:graphicFrame>
      <p:graphicFrame>
        <p:nvGraphicFramePr>
          <p:cNvPr id="19" name="Table 18">
            <a:extLst>
              <a:ext uri="{FF2B5EF4-FFF2-40B4-BE49-F238E27FC236}">
                <a16:creationId xmlns:a16="http://schemas.microsoft.com/office/drawing/2014/main" id="{7F419449-6855-A177-1524-AC4B2CBC447A}"/>
              </a:ext>
            </a:extLst>
          </p:cNvPr>
          <p:cNvGraphicFramePr>
            <a:graphicFrameLocks noGrp="1"/>
          </p:cNvGraphicFramePr>
          <p:nvPr/>
        </p:nvGraphicFramePr>
        <p:xfrm>
          <a:off x="711754" y="5559080"/>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(2, 2)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(48, 16)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21" name="Table 20">
            <a:extLst>
              <a:ext uri="{FF2B5EF4-FFF2-40B4-BE49-F238E27FC236}">
                <a16:creationId xmlns:a16="http://schemas.microsoft.com/office/drawing/2014/main" id="{18F80FFA-0FD8-C324-C70B-68DE96C1AA21}"/>
              </a:ext>
            </a:extLst>
          </p:cNvPr>
          <p:cNvGraphicFramePr>
            <a:graphicFrameLocks noGrp="1"/>
          </p:cNvGraphicFramePr>
          <p:nvPr/>
        </p:nvGraphicFramePr>
        <p:xfrm>
          <a:off x="3656746" y="5559080"/>
          <a:ext cx="872006" cy="73152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22" name="Table 21">
            <a:extLst>
              <a:ext uri="{FF2B5EF4-FFF2-40B4-BE49-F238E27FC236}">
                <a16:creationId xmlns:a16="http://schemas.microsoft.com/office/drawing/2014/main" id="{19DE7A3B-C859-BBBE-52A0-4252A19B1A9C}"/>
              </a:ext>
            </a:extLst>
          </p:cNvPr>
          <p:cNvGraphicFramePr>
            <a:graphicFrameLocks noGrp="1"/>
          </p:cNvGraphicFramePr>
          <p:nvPr/>
        </p:nvGraphicFramePr>
        <p:xfrm>
          <a:off x="711754" y="4176829"/>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(8, 24)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23" name="Table 22">
            <a:extLst>
              <a:ext uri="{FF2B5EF4-FFF2-40B4-BE49-F238E27FC236}">
                <a16:creationId xmlns:a16="http://schemas.microsoft.com/office/drawing/2014/main" id="{64505C8B-8025-3215-E7F9-640875EEE956}"/>
              </a:ext>
            </a:extLst>
          </p:cNvPr>
          <p:cNvGraphicFramePr>
            <a:graphicFrameLocks noGrp="1"/>
          </p:cNvGraphicFramePr>
          <p:nvPr/>
        </p:nvGraphicFramePr>
        <p:xfrm>
          <a:off x="3656746" y="4173839"/>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14" name="Table 13">
            <a:extLst>
              <a:ext uri="{FF2B5EF4-FFF2-40B4-BE49-F238E27FC236}">
                <a16:creationId xmlns:a16="http://schemas.microsoft.com/office/drawing/2014/main" id="{B67A8977-3393-544F-C195-A44EEBC79DE7}"/>
              </a:ext>
            </a:extLst>
          </p:cNvPr>
          <p:cNvGraphicFramePr>
            <a:graphicFrameLocks noGrp="1"/>
          </p:cNvGraphicFramePr>
          <p:nvPr/>
        </p:nvGraphicFramePr>
        <p:xfrm>
          <a:off x="731495" y="1412325"/>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15" name="Table 14">
            <a:extLst>
              <a:ext uri="{FF2B5EF4-FFF2-40B4-BE49-F238E27FC236}">
                <a16:creationId xmlns:a16="http://schemas.microsoft.com/office/drawing/2014/main" id="{34D3D8BA-EBB7-5E06-1F25-52D53C4C4501}"/>
              </a:ext>
            </a:extLst>
          </p:cNvPr>
          <p:cNvGraphicFramePr>
            <a:graphicFrameLocks noGrp="1"/>
          </p:cNvGraphicFramePr>
          <p:nvPr/>
        </p:nvGraphicFramePr>
        <p:xfrm>
          <a:off x="3656745" y="1412325"/>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25" name="Table 24">
            <a:extLst>
              <a:ext uri="{FF2B5EF4-FFF2-40B4-BE49-F238E27FC236}">
                <a16:creationId xmlns:a16="http://schemas.microsoft.com/office/drawing/2014/main" id="{A2230A15-A97F-5E02-4B4D-5BEFE76CC04C}"/>
              </a:ext>
            </a:extLst>
          </p:cNvPr>
          <p:cNvGraphicFramePr>
            <a:graphicFrameLocks noGrp="1"/>
          </p:cNvGraphicFramePr>
          <p:nvPr/>
        </p:nvGraphicFramePr>
        <p:xfrm>
          <a:off x="680956" y="381262"/>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26" name="TextBox 25">
            <a:extLst>
              <a:ext uri="{FF2B5EF4-FFF2-40B4-BE49-F238E27FC236}">
                <a16:creationId xmlns:a16="http://schemas.microsoft.com/office/drawing/2014/main" id="{EACBACB7-E568-DAF1-3534-42BC9CA3C745}"/>
              </a:ext>
            </a:extLst>
          </p:cNvPr>
          <p:cNvSpPr txBox="1"/>
          <p:nvPr/>
        </p:nvSpPr>
        <p:spPr>
          <a:xfrm>
            <a:off x="529604" y="-48947"/>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2" name="TextBox 1">
            <a:extLst>
              <a:ext uri="{FF2B5EF4-FFF2-40B4-BE49-F238E27FC236}">
                <a16:creationId xmlns:a16="http://schemas.microsoft.com/office/drawing/2014/main" id="{801F4A8B-E820-FC72-CB0A-04806BA12870}"/>
              </a:ext>
            </a:extLst>
          </p:cNvPr>
          <p:cNvSpPr txBox="1"/>
          <p:nvPr/>
        </p:nvSpPr>
        <p:spPr>
          <a:xfrm>
            <a:off x="5807968" y="178485"/>
            <a:ext cx="4896544" cy="646331"/>
          </a:xfrm>
          <a:prstGeom prst="rect">
            <a:avLst/>
          </a:prstGeom>
          <a:solidFill>
            <a:schemeClr val="accent6">
              <a:lumMod val="20000"/>
              <a:lumOff val="80000"/>
            </a:schemeClr>
          </a:solidFill>
        </p:spPr>
        <p:txBody>
          <a:bodyPr wrap="square" rtlCol="0">
            <a:spAutoFit/>
          </a:bodyPr>
          <a:lstStyle/>
          <a:p>
            <a:r>
              <a:rPr lang="en-CH" dirty="0"/>
              <a:t>Whic</a:t>
            </a:r>
            <a:r>
              <a:rPr lang="en-US" dirty="0"/>
              <a:t>h</a:t>
            </a:r>
            <a:r>
              <a:rPr lang="en-CH" dirty="0"/>
              <a:t> is why some NumPy operations are super efficient, O(1): they only modify the metadata</a:t>
            </a:r>
          </a:p>
        </p:txBody>
      </p:sp>
      <p:sp>
        <p:nvSpPr>
          <p:cNvPr id="3" name="TextBox 2">
            <a:extLst>
              <a:ext uri="{FF2B5EF4-FFF2-40B4-BE49-F238E27FC236}">
                <a16:creationId xmlns:a16="http://schemas.microsoft.com/office/drawing/2014/main" id="{B819EA38-61F4-DE39-6743-E7E35518A587}"/>
              </a:ext>
            </a:extLst>
          </p:cNvPr>
          <p:cNvSpPr txBox="1"/>
          <p:nvPr/>
        </p:nvSpPr>
        <p:spPr>
          <a:xfrm>
            <a:off x="8534250" y="2790106"/>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x.ravel()</a:t>
            </a:r>
          </a:p>
        </p:txBody>
      </p:sp>
      <p:sp>
        <p:nvSpPr>
          <p:cNvPr id="8" name="TextBox 7">
            <a:extLst>
              <a:ext uri="{FF2B5EF4-FFF2-40B4-BE49-F238E27FC236}">
                <a16:creationId xmlns:a16="http://schemas.microsoft.com/office/drawing/2014/main" id="{7C870E2A-DC9C-B836-0F1D-D65C1DF4BEAD}"/>
              </a:ext>
            </a:extLst>
          </p:cNvPr>
          <p:cNvSpPr txBox="1"/>
          <p:nvPr/>
        </p:nvSpPr>
        <p:spPr>
          <a:xfrm>
            <a:off x="8409274" y="947470"/>
            <a:ext cx="1944217" cy="369332"/>
          </a:xfrm>
          <a:prstGeom prst="rect">
            <a:avLst/>
          </a:prstGeom>
          <a:noFill/>
        </p:spPr>
        <p:txBody>
          <a:bodyPr wrap="square" rtlCol="0">
            <a:spAutoFit/>
          </a:bodyPr>
          <a:lstStyle/>
          <a:p>
            <a:r>
              <a:rPr lang="en-CH" b="1" dirty="0"/>
              <a:t>NumPy operation</a:t>
            </a:r>
          </a:p>
        </p:txBody>
      </p:sp>
      <p:sp>
        <p:nvSpPr>
          <p:cNvPr id="9" name="TextBox 8">
            <a:extLst>
              <a:ext uri="{FF2B5EF4-FFF2-40B4-BE49-F238E27FC236}">
                <a16:creationId xmlns:a16="http://schemas.microsoft.com/office/drawing/2014/main" id="{8142AA83-82E0-FF00-14CA-2EF66F27336E}"/>
              </a:ext>
            </a:extLst>
          </p:cNvPr>
          <p:cNvSpPr txBox="1"/>
          <p:nvPr/>
        </p:nvSpPr>
        <p:spPr>
          <a:xfrm>
            <a:off x="8534250" y="4174593"/>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x.T</a:t>
            </a:r>
          </a:p>
        </p:txBody>
      </p:sp>
      <p:sp>
        <p:nvSpPr>
          <p:cNvPr id="10" name="TextBox 9">
            <a:extLst>
              <a:ext uri="{FF2B5EF4-FFF2-40B4-BE49-F238E27FC236}">
                <a16:creationId xmlns:a16="http://schemas.microsoft.com/office/drawing/2014/main" id="{425DE99C-D596-A556-D2D0-76CC8FCBBBDA}"/>
              </a:ext>
            </a:extLst>
          </p:cNvPr>
          <p:cNvSpPr txBox="1"/>
          <p:nvPr/>
        </p:nvSpPr>
        <p:spPr>
          <a:xfrm>
            <a:off x="8534250" y="5589240"/>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x[::2, ::2]</a:t>
            </a:r>
          </a:p>
        </p:txBody>
      </p:sp>
      <p:sp>
        <p:nvSpPr>
          <p:cNvPr id="11" name="TextBox 10">
            <a:extLst>
              <a:ext uri="{FF2B5EF4-FFF2-40B4-BE49-F238E27FC236}">
                <a16:creationId xmlns:a16="http://schemas.microsoft.com/office/drawing/2014/main" id="{608C64E7-4B03-82D6-6BBA-C34899D79F74}"/>
              </a:ext>
            </a:extLst>
          </p:cNvPr>
          <p:cNvSpPr txBox="1"/>
          <p:nvPr/>
        </p:nvSpPr>
        <p:spPr>
          <a:xfrm>
            <a:off x="8534250" y="1412325"/>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a:t>
            </a:r>
          </a:p>
        </p:txBody>
      </p:sp>
    </p:spTree>
    <p:extLst>
      <p:ext uri="{BB962C8B-B14F-4D97-AF65-F5344CB8AC3E}">
        <p14:creationId xmlns:p14="http://schemas.microsoft.com/office/powerpoint/2010/main" val="35685202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4AE307-6596-268A-2A31-A47577C08BB0}"/>
              </a:ext>
            </a:extLst>
          </p:cNvPr>
          <p:cNvSpPr>
            <a:spLocks noGrp="1"/>
          </p:cNvSpPr>
          <p:nvPr>
            <p:ph type="title"/>
          </p:nvPr>
        </p:nvSpPr>
        <p:spPr/>
        <p:txBody>
          <a:bodyPr>
            <a:noAutofit/>
          </a:bodyPr>
          <a:lstStyle/>
          <a:p>
            <a:r>
              <a:rPr lang="en-CH" sz="3200" dirty="0"/>
              <a:t>Operations that only change the metadata return a </a:t>
            </a:r>
            <a:r>
              <a:rPr lang="en-CH" sz="3200" b="1" dirty="0"/>
              <a:t>view</a:t>
            </a:r>
            <a:r>
              <a:rPr lang="en-CH" sz="3200" dirty="0"/>
              <a:t>, otherwise a new memory block needs to be allocated and they return a </a:t>
            </a:r>
            <a:r>
              <a:rPr lang="en-CH" sz="3200" b="1" dirty="0"/>
              <a:t>copy</a:t>
            </a:r>
          </a:p>
        </p:txBody>
      </p:sp>
      <p:sp>
        <p:nvSpPr>
          <p:cNvPr id="6" name="Content Placeholder 5">
            <a:extLst>
              <a:ext uri="{FF2B5EF4-FFF2-40B4-BE49-F238E27FC236}">
                <a16:creationId xmlns:a16="http://schemas.microsoft.com/office/drawing/2014/main" id="{11CA2F60-7666-88D8-76E0-BC5928FF0B84}"/>
              </a:ext>
            </a:extLst>
          </p:cNvPr>
          <p:cNvSpPr>
            <a:spLocks noGrp="1"/>
          </p:cNvSpPr>
          <p:nvPr>
            <p:ph idx="1"/>
          </p:nvPr>
        </p:nvSpPr>
        <p:spPr>
          <a:xfrm>
            <a:off x="838200" y="2060848"/>
            <a:ext cx="10515600" cy="4116115"/>
          </a:xfrm>
        </p:spPr>
        <p:txBody>
          <a:bodyPr/>
          <a:lstStyle/>
          <a:p>
            <a:r>
              <a:rPr lang="en-CH" dirty="0"/>
              <a:t>Live: notebooks/</a:t>
            </a:r>
            <a:r>
              <a:rPr lang="en-US" dirty="0" err="1"/>
              <a:t>numpy_views_and_copys</a:t>
            </a:r>
            <a:endParaRPr lang="en-CH" dirty="0"/>
          </a:p>
        </p:txBody>
      </p:sp>
      <p:sp>
        <p:nvSpPr>
          <p:cNvPr id="2" name="Date Placeholder 1">
            <a:extLst>
              <a:ext uri="{FF2B5EF4-FFF2-40B4-BE49-F238E27FC236}">
                <a16:creationId xmlns:a16="http://schemas.microsoft.com/office/drawing/2014/main" id="{394E011F-2444-C1BE-24A4-71B89423D3FA}"/>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71C13AD6-F54C-BE79-044A-532077752EC8}"/>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F8038DCC-BE83-D899-4534-FB96CB6309F9}"/>
              </a:ext>
            </a:extLst>
          </p:cNvPr>
          <p:cNvSpPr>
            <a:spLocks noGrp="1"/>
          </p:cNvSpPr>
          <p:nvPr>
            <p:ph type="sldNum" sz="quarter" idx="12"/>
          </p:nvPr>
        </p:nvSpPr>
        <p:spPr/>
        <p:txBody>
          <a:bodyPr/>
          <a:lstStyle/>
          <a:p>
            <a:fld id="{EF79ADEA-B933-47CC-A4E9-04E6298B917C}" type="slidenum">
              <a:rPr lang="en-US" smtClean="0"/>
              <a:pPr/>
              <a:t>29</a:t>
            </a:fld>
            <a:endParaRPr lang="en-US"/>
          </a:p>
        </p:txBody>
      </p:sp>
    </p:spTree>
    <p:extLst>
      <p:ext uri="{BB962C8B-B14F-4D97-AF65-F5344CB8AC3E}">
        <p14:creationId xmlns:p14="http://schemas.microsoft.com/office/powerpoint/2010/main" val="34806585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FCD9-AF8E-A04C-9FB9-6BD7716CE367}"/>
              </a:ext>
            </a:extLst>
          </p:cNvPr>
          <p:cNvSpPr>
            <a:spLocks noGrp="1"/>
          </p:cNvSpPr>
          <p:nvPr>
            <p:ph type="title"/>
          </p:nvPr>
        </p:nvSpPr>
        <p:spPr/>
        <p:txBody>
          <a:bodyPr/>
          <a:lstStyle/>
          <a:p>
            <a:r>
              <a:rPr lang="en-CH" dirty="0"/>
              <a:t>What problems do you encounter with data?</a:t>
            </a:r>
          </a:p>
        </p:txBody>
      </p:sp>
      <p:sp>
        <p:nvSpPr>
          <p:cNvPr id="4" name="Date Placeholder 3">
            <a:extLst>
              <a:ext uri="{FF2B5EF4-FFF2-40B4-BE49-F238E27FC236}">
                <a16:creationId xmlns:a16="http://schemas.microsoft.com/office/drawing/2014/main" id="{9C3F6D2C-8568-75B2-5DA6-9D96D5E0179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F8ECBDF-014C-301E-2FD7-3574CD7C4F4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22BCDEC-892A-1E58-C606-12D7CD60B8AE}"/>
              </a:ext>
            </a:extLst>
          </p:cNvPr>
          <p:cNvSpPr>
            <a:spLocks noGrp="1"/>
          </p:cNvSpPr>
          <p:nvPr>
            <p:ph type="sldNum" sz="quarter" idx="12"/>
          </p:nvPr>
        </p:nvSpPr>
        <p:spPr/>
        <p:txBody>
          <a:bodyPr/>
          <a:lstStyle/>
          <a:p>
            <a:fld id="{EF79ADEA-B933-47CC-A4E9-04E6298B917C}" type="slidenum">
              <a:rPr lang="en-US" smtClean="0"/>
              <a:pPr/>
              <a:t>3</a:t>
            </a:fld>
            <a:endParaRPr lang="en-US" dirty="0"/>
          </a:p>
        </p:txBody>
      </p:sp>
      <p:grpSp>
        <p:nvGrpSpPr>
          <p:cNvPr id="9" name="Group 8">
            <a:extLst>
              <a:ext uri="{FF2B5EF4-FFF2-40B4-BE49-F238E27FC236}">
                <a16:creationId xmlns:a16="http://schemas.microsoft.com/office/drawing/2014/main" id="{EC2AF69A-F6CA-6E0B-D9FA-641A384D97BF}"/>
              </a:ext>
            </a:extLst>
          </p:cNvPr>
          <p:cNvGrpSpPr/>
          <p:nvPr/>
        </p:nvGrpSpPr>
        <p:grpSpPr>
          <a:xfrm>
            <a:off x="4676394" y="1440014"/>
            <a:ext cx="2839213" cy="4303548"/>
            <a:chOff x="1701801" y="2008201"/>
            <a:chExt cx="2362200" cy="2572266"/>
          </a:xfrm>
        </p:grpSpPr>
        <p:sp>
          <p:nvSpPr>
            <p:cNvPr id="10" name="Rectangle 9">
              <a:extLst>
                <a:ext uri="{FF2B5EF4-FFF2-40B4-BE49-F238E27FC236}">
                  <a16:creationId xmlns:a16="http://schemas.microsoft.com/office/drawing/2014/main" id="{5AB453F1-DA46-FEB4-7CEA-DF75D98B8402}"/>
                </a:ext>
              </a:extLst>
            </p:cNvPr>
            <p:cNvSpPr/>
            <p:nvPr/>
          </p:nvSpPr>
          <p:spPr>
            <a:xfrm>
              <a:off x="1701801" y="2514600"/>
              <a:ext cx="2362200" cy="2065867"/>
            </a:xfrm>
            <a:prstGeom prst="rect">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CH" sz="2400" dirty="0">
                  <a:solidFill>
                    <a:schemeClr val="tx1"/>
                  </a:solidFill>
                </a:rPr>
                <a:t>Size</a:t>
              </a:r>
            </a:p>
            <a:p>
              <a:pPr marL="285744" indent="-285744">
                <a:buFont typeface="Arial" panose="020B0604020202020204" pitchFamily="34" charset="0"/>
                <a:buChar char="•"/>
              </a:pPr>
              <a:r>
                <a:rPr lang="en-CH" sz="2400" dirty="0">
                  <a:solidFill>
                    <a:schemeClr val="tx1"/>
                  </a:solidFill>
                </a:rPr>
                <a:t>Access ease</a:t>
              </a:r>
            </a:p>
            <a:p>
              <a:pPr marL="285744" indent="-285744">
                <a:buFont typeface="Arial" panose="020B0604020202020204" pitchFamily="34" charset="0"/>
                <a:buChar char="•"/>
              </a:pPr>
              <a:r>
                <a:rPr lang="en-CH" sz="2400" dirty="0">
                  <a:solidFill>
                    <a:schemeClr val="tx1"/>
                  </a:solidFill>
                </a:rPr>
                <a:t>Access time</a:t>
              </a:r>
            </a:p>
            <a:p>
              <a:endParaRPr lang="en-CH" sz="2400" dirty="0">
                <a:solidFill>
                  <a:schemeClr val="tx1"/>
                </a:solidFill>
              </a:endParaRPr>
            </a:p>
            <a:p>
              <a:pPr marL="285744" indent="-285744">
                <a:buFont typeface="Arial" panose="020B0604020202020204" pitchFamily="34" charset="0"/>
                <a:buChar char="•"/>
              </a:pPr>
              <a:endParaRPr lang="en-CH" sz="2400" dirty="0">
                <a:solidFill>
                  <a:schemeClr val="tx1"/>
                </a:solidFill>
              </a:endParaRPr>
            </a:p>
          </p:txBody>
        </p:sp>
        <p:sp>
          <p:nvSpPr>
            <p:cNvPr id="11" name="Rectangle 10">
              <a:extLst>
                <a:ext uri="{FF2B5EF4-FFF2-40B4-BE49-F238E27FC236}">
                  <a16:creationId xmlns:a16="http://schemas.microsoft.com/office/drawing/2014/main" id="{EDA606C9-9334-F634-EA14-D788E865293C}"/>
                </a:ext>
              </a:extLst>
            </p:cNvPr>
            <p:cNvSpPr/>
            <p:nvPr/>
          </p:nvSpPr>
          <p:spPr>
            <a:xfrm>
              <a:off x="1701801" y="2008201"/>
              <a:ext cx="2362200" cy="506399"/>
            </a:xfrm>
            <a:prstGeom prst="rect">
              <a:avLst/>
            </a:prstGeom>
            <a:solidFill>
              <a:schemeClr val="accent1">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Storage</a:t>
              </a:r>
            </a:p>
          </p:txBody>
        </p:sp>
      </p:grpSp>
      <p:grpSp>
        <p:nvGrpSpPr>
          <p:cNvPr id="12" name="Group 11">
            <a:extLst>
              <a:ext uri="{FF2B5EF4-FFF2-40B4-BE49-F238E27FC236}">
                <a16:creationId xmlns:a16="http://schemas.microsoft.com/office/drawing/2014/main" id="{08B8FCB8-0DED-2AD1-681A-872E2461567E}"/>
              </a:ext>
            </a:extLst>
          </p:cNvPr>
          <p:cNvGrpSpPr/>
          <p:nvPr/>
        </p:nvGrpSpPr>
        <p:grpSpPr>
          <a:xfrm>
            <a:off x="1078230" y="1440014"/>
            <a:ext cx="2839213" cy="4303548"/>
            <a:chOff x="2370668" y="2025135"/>
            <a:chExt cx="2362200" cy="2572266"/>
          </a:xfrm>
        </p:grpSpPr>
        <p:sp>
          <p:nvSpPr>
            <p:cNvPr id="13" name="Rectangle 12">
              <a:extLst>
                <a:ext uri="{FF2B5EF4-FFF2-40B4-BE49-F238E27FC236}">
                  <a16:creationId xmlns:a16="http://schemas.microsoft.com/office/drawing/2014/main" id="{BB0DADC1-C43A-2D9F-35A2-E86F8E1AAC09}"/>
                </a:ext>
              </a:extLst>
            </p:cNvPr>
            <p:cNvSpPr/>
            <p:nvPr/>
          </p:nvSpPr>
          <p:spPr>
            <a:xfrm>
              <a:off x="2370668" y="2531534"/>
              <a:ext cx="2362200" cy="2065867"/>
            </a:xfrm>
            <a:prstGeom prst="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Efficient processing </a:t>
              </a:r>
              <a:br>
                <a:rPr lang="en-US" sz="2400" dirty="0">
                  <a:solidFill>
                    <a:schemeClr val="tx1"/>
                  </a:solidFill>
                </a:rPr>
              </a:br>
              <a:r>
                <a:rPr lang="en-US" sz="2400" dirty="0">
                  <a:solidFill>
                    <a:schemeClr val="tx1"/>
                  </a:solidFill>
                </a:rPr>
                <a:t>(no for-loops!)</a:t>
              </a:r>
            </a:p>
            <a:p>
              <a:pPr marL="285744" indent="-285744">
                <a:buFont typeface="Arial" panose="020B0604020202020204" pitchFamily="34" charset="0"/>
                <a:buChar char="•"/>
              </a:pPr>
              <a:r>
                <a:rPr lang="en-US" sz="2400" dirty="0">
                  <a:solidFill>
                    <a:schemeClr val="tx1"/>
                  </a:solidFill>
                </a:rPr>
                <a:t>Organizing data so that analyses are easy</a:t>
              </a:r>
            </a:p>
          </p:txBody>
        </p:sp>
        <p:sp>
          <p:nvSpPr>
            <p:cNvPr id="14" name="Rectangle 13">
              <a:extLst>
                <a:ext uri="{FF2B5EF4-FFF2-40B4-BE49-F238E27FC236}">
                  <a16:creationId xmlns:a16="http://schemas.microsoft.com/office/drawing/2014/main" id="{A4BAAD8B-12D3-3F52-344B-26B484E206AC}"/>
                </a:ext>
              </a:extLst>
            </p:cNvPr>
            <p:cNvSpPr/>
            <p:nvPr/>
          </p:nvSpPr>
          <p:spPr>
            <a:xfrm>
              <a:off x="2370668" y="2025135"/>
              <a:ext cx="2362200" cy="506400"/>
            </a:xfrm>
            <a:prstGeom prst="rect">
              <a:avLst/>
            </a:prstGeom>
            <a:solidFill>
              <a:schemeClr val="accent6">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Processing</a:t>
              </a:r>
              <a:endParaRPr lang="en-CH" b="1" dirty="0">
                <a:solidFill>
                  <a:schemeClr val="tx1"/>
                </a:solidFill>
              </a:endParaRPr>
            </a:p>
          </p:txBody>
        </p:sp>
      </p:grpSp>
      <p:grpSp>
        <p:nvGrpSpPr>
          <p:cNvPr id="15" name="Group 14">
            <a:extLst>
              <a:ext uri="{FF2B5EF4-FFF2-40B4-BE49-F238E27FC236}">
                <a16:creationId xmlns:a16="http://schemas.microsoft.com/office/drawing/2014/main" id="{E0610942-B8E8-1C2F-4563-17A4DBB5CCCB}"/>
              </a:ext>
            </a:extLst>
          </p:cNvPr>
          <p:cNvGrpSpPr/>
          <p:nvPr/>
        </p:nvGrpSpPr>
        <p:grpSpPr>
          <a:xfrm>
            <a:off x="8274558" y="1440014"/>
            <a:ext cx="2839213" cy="4303548"/>
            <a:chOff x="5283201" y="2074335"/>
            <a:chExt cx="2362200" cy="2523066"/>
          </a:xfrm>
        </p:grpSpPr>
        <p:sp>
          <p:nvSpPr>
            <p:cNvPr id="16" name="Rectangle 15">
              <a:extLst>
                <a:ext uri="{FF2B5EF4-FFF2-40B4-BE49-F238E27FC236}">
                  <a16:creationId xmlns:a16="http://schemas.microsoft.com/office/drawing/2014/main" id="{D5BAD3CE-5FE6-64CA-134F-1C669B6EC0DB}"/>
                </a:ext>
              </a:extLst>
            </p:cNvPr>
            <p:cNvSpPr/>
            <p:nvPr/>
          </p:nvSpPr>
          <p:spPr>
            <a:xfrm>
              <a:off x="5283201" y="2531534"/>
              <a:ext cx="2362200" cy="2065867"/>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Versioning</a:t>
              </a:r>
            </a:p>
            <a:p>
              <a:pPr marL="285744" indent="-285744">
                <a:buFont typeface="Arial" panose="020B0604020202020204" pitchFamily="34" charset="0"/>
                <a:buChar char="•"/>
              </a:pPr>
              <a:r>
                <a:rPr lang="en-US" sz="2400" dirty="0">
                  <a:solidFill>
                    <a:schemeClr val="tx1"/>
                  </a:solidFill>
                </a:rPr>
                <a:t>Lineage tracing (which script / other data was used to generate this?)</a:t>
              </a:r>
            </a:p>
            <a:p>
              <a:pPr marL="285744" indent="-285744">
                <a:buFont typeface="Arial" panose="020B0604020202020204" pitchFamily="34" charset="0"/>
                <a:buChar char="•"/>
              </a:pPr>
              <a:r>
                <a:rPr lang="en-US" sz="2400" dirty="0">
                  <a:solidFill>
                    <a:schemeClr val="tx1"/>
                  </a:solidFill>
                </a:rPr>
                <a:t>Ease of sharing</a:t>
              </a:r>
            </a:p>
          </p:txBody>
        </p:sp>
        <p:sp>
          <p:nvSpPr>
            <p:cNvPr id="17" name="Rectangle 16">
              <a:extLst>
                <a:ext uri="{FF2B5EF4-FFF2-40B4-BE49-F238E27FC236}">
                  <a16:creationId xmlns:a16="http://schemas.microsoft.com/office/drawing/2014/main" id="{FE970BEA-D60E-6D04-6AE9-49B6ECE82E7E}"/>
                </a:ext>
              </a:extLst>
            </p:cNvPr>
            <p:cNvSpPr/>
            <p:nvPr/>
          </p:nvSpPr>
          <p:spPr>
            <a:xfrm>
              <a:off x="5283201" y="2074335"/>
              <a:ext cx="2362200" cy="457200"/>
            </a:xfrm>
            <a:prstGeom prst="rect">
              <a:avLst/>
            </a:prstGeom>
            <a:solidFill>
              <a:schemeClr val="accent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Reproducibility and collaboration</a:t>
              </a:r>
              <a:endParaRPr lang="en-CH" b="1" dirty="0">
                <a:solidFill>
                  <a:schemeClr val="tx1"/>
                </a:solidFill>
              </a:endParaRPr>
            </a:p>
          </p:txBody>
        </p:sp>
      </p:grpSp>
      <p:sp>
        <p:nvSpPr>
          <p:cNvPr id="21" name="TextBox 20">
            <a:extLst>
              <a:ext uri="{FF2B5EF4-FFF2-40B4-BE49-F238E27FC236}">
                <a16:creationId xmlns:a16="http://schemas.microsoft.com/office/drawing/2014/main" id="{0AF9F6BA-F2D2-2BD9-30ED-9FA31A7BEDC0}"/>
              </a:ext>
            </a:extLst>
          </p:cNvPr>
          <p:cNvSpPr txBox="1"/>
          <p:nvPr/>
        </p:nvSpPr>
        <p:spPr>
          <a:xfrm>
            <a:off x="9840416" y="5126626"/>
            <a:ext cx="1975048" cy="923330"/>
          </a:xfrm>
          <a:prstGeom prst="rect">
            <a:avLst/>
          </a:prstGeom>
          <a:solidFill>
            <a:srgbClr val="FFFF00"/>
          </a:solidFill>
        </p:spPr>
        <p:txBody>
          <a:bodyPr wrap="square" rtlCol="0">
            <a:spAutoFit/>
          </a:bodyPr>
          <a:lstStyle/>
          <a:p>
            <a:r>
              <a:rPr lang="en-CH" dirty="0"/>
              <a:t>These are criteria for selecting a data structure</a:t>
            </a:r>
          </a:p>
        </p:txBody>
      </p:sp>
      <p:sp>
        <p:nvSpPr>
          <p:cNvPr id="7" name="TextBox 6">
            <a:extLst>
              <a:ext uri="{FF2B5EF4-FFF2-40B4-BE49-F238E27FC236}">
                <a16:creationId xmlns:a16="http://schemas.microsoft.com/office/drawing/2014/main" id="{C6230424-2B71-979D-7CDE-C2DD613294FA}"/>
              </a:ext>
            </a:extLst>
          </p:cNvPr>
          <p:cNvSpPr txBox="1"/>
          <p:nvPr/>
        </p:nvSpPr>
        <p:spPr>
          <a:xfrm>
            <a:off x="319279" y="912417"/>
            <a:ext cx="1975048" cy="923330"/>
          </a:xfrm>
          <a:prstGeom prst="rect">
            <a:avLst/>
          </a:prstGeom>
          <a:solidFill>
            <a:srgbClr val="FFFF00"/>
          </a:solidFill>
        </p:spPr>
        <p:txBody>
          <a:bodyPr wrap="square" rtlCol="0">
            <a:spAutoFit/>
          </a:bodyPr>
          <a:lstStyle/>
          <a:p>
            <a:r>
              <a:rPr lang="en-CH" dirty="0"/>
              <a:t>This is an open question to the class</a:t>
            </a:r>
          </a:p>
        </p:txBody>
      </p:sp>
    </p:spTree>
    <p:extLst>
      <p:ext uri="{BB962C8B-B14F-4D97-AF65-F5344CB8AC3E}">
        <p14:creationId xmlns:p14="http://schemas.microsoft.com/office/powerpoint/2010/main" val="32272919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EAC9A-798C-F966-D4D8-FB586EE02435}"/>
              </a:ext>
            </a:extLst>
          </p:cNvPr>
          <p:cNvSpPr>
            <a:spLocks noGrp="1"/>
          </p:cNvSpPr>
          <p:nvPr>
            <p:ph type="title"/>
          </p:nvPr>
        </p:nvSpPr>
        <p:spPr/>
        <p:txBody>
          <a:bodyPr>
            <a:normAutofit fontScale="90000"/>
          </a:bodyPr>
          <a:lstStyle/>
          <a:p>
            <a:r>
              <a:rPr lang="en-CH" dirty="0"/>
              <a:t>Hands-on: view or copy? If view, how is the metadata changed?</a:t>
            </a:r>
          </a:p>
        </p:txBody>
      </p:sp>
      <p:sp>
        <p:nvSpPr>
          <p:cNvPr id="4" name="Date Placeholder 3">
            <a:extLst>
              <a:ext uri="{FF2B5EF4-FFF2-40B4-BE49-F238E27FC236}">
                <a16:creationId xmlns:a16="http://schemas.microsoft.com/office/drawing/2014/main" id="{7D18F8D0-F2B7-A981-88E5-560B183928B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3320588E-18C5-5CE3-2136-3F9CE41622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B34F1AB-84C9-7A9A-FD61-69F7F70F9AF7}"/>
              </a:ext>
            </a:extLst>
          </p:cNvPr>
          <p:cNvSpPr>
            <a:spLocks noGrp="1"/>
          </p:cNvSpPr>
          <p:nvPr>
            <p:ph type="sldNum" sz="quarter" idx="12"/>
          </p:nvPr>
        </p:nvSpPr>
        <p:spPr/>
        <p:txBody>
          <a:bodyPr/>
          <a:lstStyle/>
          <a:p>
            <a:fld id="{EF79ADEA-B933-47CC-A4E9-04E6298B917C}" type="slidenum">
              <a:rPr lang="en-US" smtClean="0"/>
              <a:pPr/>
              <a:t>30</a:t>
            </a:fld>
            <a:endParaRPr lang="en-US"/>
          </a:p>
        </p:txBody>
      </p:sp>
      <p:sp>
        <p:nvSpPr>
          <p:cNvPr id="9" name="TextBox 8">
            <a:extLst>
              <a:ext uri="{FF2B5EF4-FFF2-40B4-BE49-F238E27FC236}">
                <a16:creationId xmlns:a16="http://schemas.microsoft.com/office/drawing/2014/main" id="{8D5DC777-961D-8D62-FFF4-2399BD74951A}"/>
              </a:ext>
            </a:extLst>
          </p:cNvPr>
          <p:cNvSpPr txBox="1"/>
          <p:nvPr/>
        </p:nvSpPr>
        <p:spPr>
          <a:xfrm>
            <a:off x="804019" y="2418695"/>
            <a:ext cx="1944217" cy="461665"/>
          </a:xfrm>
          <a:prstGeom prst="rect">
            <a:avLst/>
          </a:prstGeom>
          <a:noFill/>
        </p:spPr>
        <p:txBody>
          <a:bodyPr wrap="square" rtlCol="0">
            <a:spAutoFit/>
          </a:bodyPr>
          <a:lstStyle/>
          <a:p>
            <a:pPr algn="ctr"/>
            <a:r>
              <a:rPr lang="en-CH" sz="2400" b="1" dirty="0">
                <a:solidFill>
                  <a:schemeClr val="accent1">
                    <a:lumMod val="60000"/>
                    <a:lumOff val="40000"/>
                  </a:schemeClr>
                </a:solidFill>
                <a:latin typeface="Consolas" panose="020B0609020204030204" pitchFamily="49" charset="0"/>
                <a:cs typeface="Consolas" panose="020B0609020204030204" pitchFamily="49" charset="0"/>
              </a:rPr>
              <a:t>x</a:t>
            </a:r>
          </a:p>
        </p:txBody>
      </p:sp>
      <p:graphicFrame>
        <p:nvGraphicFramePr>
          <p:cNvPr id="10" name="Table 9">
            <a:extLst>
              <a:ext uri="{FF2B5EF4-FFF2-40B4-BE49-F238E27FC236}">
                <a16:creationId xmlns:a16="http://schemas.microsoft.com/office/drawing/2014/main" id="{080FA2B9-7293-78FF-36A0-B4AA9C46B842}"/>
              </a:ext>
            </a:extLst>
          </p:cNvPr>
          <p:cNvGraphicFramePr>
            <a:graphicFrameLocks noGrp="1"/>
          </p:cNvGraphicFramePr>
          <p:nvPr>
            <p:extLst>
              <p:ext uri="{D42A27DB-BD31-4B8C-83A1-F6EECF244321}">
                <p14:modId xmlns:p14="http://schemas.microsoft.com/office/powerpoint/2010/main" val="4024768234"/>
              </p:ext>
            </p:extLst>
          </p:nvPr>
        </p:nvGraphicFramePr>
        <p:xfrm>
          <a:off x="983432" y="2880360"/>
          <a:ext cx="1585392" cy="1097280"/>
        </p:xfrm>
        <a:graphic>
          <a:graphicData uri="http://schemas.openxmlformats.org/drawingml/2006/table">
            <a:tbl>
              <a:tblPr firstRow="1" bandRow="1">
                <a:tableStyleId>{5C22544A-7EE6-4342-B048-85BDC9FD1C3A}</a:tableStyleId>
              </a:tblPr>
              <a:tblGrid>
                <a:gridCol w="396348">
                  <a:extLst>
                    <a:ext uri="{9D8B030D-6E8A-4147-A177-3AD203B41FA5}">
                      <a16:colId xmlns:a16="http://schemas.microsoft.com/office/drawing/2014/main" val="371355521"/>
                    </a:ext>
                  </a:extLst>
                </a:gridCol>
                <a:gridCol w="396348">
                  <a:extLst>
                    <a:ext uri="{9D8B030D-6E8A-4147-A177-3AD203B41FA5}">
                      <a16:colId xmlns:a16="http://schemas.microsoft.com/office/drawing/2014/main" val="1890143904"/>
                    </a:ext>
                  </a:extLst>
                </a:gridCol>
                <a:gridCol w="396348">
                  <a:extLst>
                    <a:ext uri="{9D8B030D-6E8A-4147-A177-3AD203B41FA5}">
                      <a16:colId xmlns:a16="http://schemas.microsoft.com/office/drawing/2014/main" val="3423238042"/>
                    </a:ext>
                  </a:extLst>
                </a:gridCol>
                <a:gridCol w="396348">
                  <a:extLst>
                    <a:ext uri="{9D8B030D-6E8A-4147-A177-3AD203B41FA5}">
                      <a16:colId xmlns:a16="http://schemas.microsoft.com/office/drawing/2014/main" val="2056291651"/>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9</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12" name="Table 11">
            <a:extLst>
              <a:ext uri="{FF2B5EF4-FFF2-40B4-BE49-F238E27FC236}">
                <a16:creationId xmlns:a16="http://schemas.microsoft.com/office/drawing/2014/main" id="{F50709A8-6084-9642-BC81-B893279FFED8}"/>
              </a:ext>
            </a:extLst>
          </p:cNvPr>
          <p:cNvGraphicFramePr>
            <a:graphicFrameLocks noGrp="1"/>
          </p:cNvGraphicFramePr>
          <p:nvPr>
            <p:extLst>
              <p:ext uri="{D42A27DB-BD31-4B8C-83A1-F6EECF244321}">
                <p14:modId xmlns:p14="http://schemas.microsoft.com/office/powerpoint/2010/main" val="1392108858"/>
              </p:ext>
            </p:extLst>
          </p:nvPr>
        </p:nvGraphicFramePr>
        <p:xfrm>
          <a:off x="3431704" y="2042795"/>
          <a:ext cx="8128000" cy="44500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367578212"/>
                    </a:ext>
                  </a:extLst>
                </a:gridCol>
                <a:gridCol w="4064000">
                  <a:extLst>
                    <a:ext uri="{9D8B030D-6E8A-4147-A177-3AD203B41FA5}">
                      <a16:colId xmlns:a16="http://schemas.microsoft.com/office/drawing/2014/main" val="1443742724"/>
                    </a:ext>
                  </a:extLst>
                </a:gridCol>
              </a:tblGrid>
              <a:tr h="370840">
                <a:tc>
                  <a:txBody>
                    <a:bodyPr/>
                    <a:lstStyle/>
                    <a:p>
                      <a:r>
                        <a:rPr lang="en-CH" dirty="0"/>
                        <a:t>Operation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H" dirty="0"/>
                        <a:t>View?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46704518"/>
                  </a:ext>
                </a:extLst>
              </a:tr>
              <a:tr h="370840">
                <a:tc>
                  <a:txBody>
                    <a:bodyPr/>
                    <a:lstStyle/>
                    <a:p>
                      <a:r>
                        <a:rPr lang="en-US" dirty="0">
                          <a:latin typeface="Consolas" panose="020B0609020204030204" pitchFamily="49" charset="0"/>
                          <a:cs typeface="Consolas" panose="020B0609020204030204" pitchFamily="49" charset="0"/>
                        </a:rPr>
                        <a:t>x[::2, :]</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03992185"/>
                  </a:ext>
                </a:extLst>
              </a:tr>
              <a:tr h="370840">
                <a:tc>
                  <a:txBody>
                    <a:bodyPr/>
                    <a:lstStyle/>
                    <a:p>
                      <a:r>
                        <a:rPr lang="en-US" dirty="0">
                          <a:latin typeface="Consolas" panose="020B0609020204030204" pitchFamily="49" charset="0"/>
                          <a:cs typeface="Consolas" panose="020B0609020204030204" pitchFamily="49" charset="0"/>
                        </a:rPr>
                        <a:t>x[1, :]</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2436849"/>
                  </a:ext>
                </a:extLst>
              </a:tr>
              <a:tr h="370840">
                <a:tc>
                  <a:txBody>
                    <a:bodyPr/>
                    <a:lstStyle/>
                    <a:p>
                      <a:r>
                        <a:rPr lang="en-US" dirty="0">
                          <a:latin typeface="Consolas" panose="020B0609020204030204" pitchFamily="49" charset="0"/>
                          <a:cs typeface="Consolas" panose="020B0609020204030204" pitchFamily="49" charset="0"/>
                        </a:rPr>
                        <a:t>x[1]</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60750442"/>
                  </a:ext>
                </a:extLst>
              </a:tr>
              <a:tr h="370840">
                <a:tc>
                  <a:txBody>
                    <a:bodyPr/>
                    <a:lstStyle/>
                    <a:p>
                      <a:r>
                        <a:rPr lang="en-US" dirty="0">
                          <a:latin typeface="Consolas" panose="020B0609020204030204" pitchFamily="49" charset="0"/>
                          <a:cs typeface="Consolas" panose="020B0609020204030204" pitchFamily="49" charset="0"/>
                        </a:rPr>
                        <a:t>x[[1, 2, 0], [1, 1, 2]]</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73851526"/>
                  </a:ext>
                </a:extLst>
              </a:tr>
              <a:tr h="370840">
                <a:tc>
                  <a:txBody>
                    <a:bodyPr/>
                    <a:lstStyle/>
                    <a:p>
                      <a:r>
                        <a:rPr lang="en-US" dirty="0">
                          <a:latin typeface="Consolas" panose="020B0609020204030204" pitchFamily="49" charset="0"/>
                          <a:cs typeface="Consolas" panose="020B0609020204030204" pitchFamily="49" charset="0"/>
                        </a:rPr>
                        <a:t>x[[0, 2], :]</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08682133"/>
                  </a:ext>
                </a:extLst>
              </a:tr>
              <a:tr h="370840">
                <a:tc>
                  <a:txBody>
                    <a:bodyPr/>
                    <a:lstStyle/>
                    <a:p>
                      <a:r>
                        <a:rPr lang="en-US" dirty="0" err="1">
                          <a:latin typeface="Consolas" panose="020B0609020204030204" pitchFamily="49" charset="0"/>
                          <a:cs typeface="Consolas" panose="020B0609020204030204" pitchFamily="49" charset="0"/>
                        </a:rPr>
                        <a:t>x.reshape</a:t>
                      </a:r>
                      <a:r>
                        <a:rPr lang="en-US" dirty="0">
                          <a:latin typeface="Consolas" panose="020B0609020204030204" pitchFamily="49" charset="0"/>
                          <a:cs typeface="Consolas" panose="020B0609020204030204" pitchFamily="49" charset="0"/>
                        </a:rPr>
                        <a:t>((6, 2))</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35263093"/>
                  </a:ext>
                </a:extLst>
              </a:tr>
              <a:tr h="370840">
                <a:tc>
                  <a:txBody>
                    <a:bodyPr/>
                    <a:lstStyle/>
                    <a:p>
                      <a:r>
                        <a:rPr lang="en-US" dirty="0" err="1">
                          <a:latin typeface="Consolas" panose="020B0609020204030204" pitchFamily="49" charset="0"/>
                          <a:cs typeface="Consolas" panose="020B0609020204030204" pitchFamily="49" charset="0"/>
                        </a:rPr>
                        <a:t>x.ravel</a:t>
                      </a:r>
                      <a:r>
                        <a:rPr lang="en-US" dirty="0">
                          <a:latin typeface="Consolas" panose="020B0609020204030204" pitchFamily="49" charset="0"/>
                          <a:cs typeface="Consolas" panose="020B0609020204030204" pitchFamily="49" charset="0"/>
                        </a:rPr>
                        <a:t>()</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89018220"/>
                  </a:ext>
                </a:extLst>
              </a:tr>
              <a:tr h="370840">
                <a:tc>
                  <a:txBody>
                    <a:bodyPr/>
                    <a:lstStyle/>
                    <a:p>
                      <a:r>
                        <a:rPr lang="en-US" dirty="0" err="1">
                          <a:latin typeface="Consolas" panose="020B0609020204030204" pitchFamily="49" charset="0"/>
                          <a:cs typeface="Consolas" panose="020B0609020204030204" pitchFamily="49" charset="0"/>
                        </a:rPr>
                        <a:t>x.T.ravel</a:t>
                      </a:r>
                      <a:r>
                        <a:rPr lang="en-US" dirty="0">
                          <a:latin typeface="Consolas" panose="020B0609020204030204" pitchFamily="49" charset="0"/>
                          <a:cs typeface="Consolas" panose="020B0609020204030204" pitchFamily="49" charset="0"/>
                        </a:rPr>
                        <a:t>()</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94456468"/>
                  </a:ext>
                </a:extLst>
              </a:tr>
              <a:tr h="370840">
                <a:tc>
                  <a:txBody>
                    <a:bodyPr/>
                    <a:lstStyle/>
                    <a:p>
                      <a:r>
                        <a:rPr lang="en-US" dirty="0">
                          <a:latin typeface="Consolas" panose="020B0609020204030204" pitchFamily="49" charset="0"/>
                          <a:cs typeface="Consolas" panose="020B0609020204030204" pitchFamily="49" charset="0"/>
                        </a:rPr>
                        <a:t>x[(x % 2) == 1]</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61850599"/>
                  </a:ext>
                </a:extLst>
              </a:tr>
              <a:tr h="370840">
                <a:tc>
                  <a:txBody>
                    <a:bodyPr/>
                    <a:lstStyle/>
                    <a:p>
                      <a:r>
                        <a:rPr lang="en-US" dirty="0">
                          <a:latin typeface="Consolas" panose="020B0609020204030204" pitchFamily="49" charset="0"/>
                          <a:cs typeface="Consolas" panose="020B0609020204030204" pitchFamily="49" charset="0"/>
                        </a:rPr>
                        <a:t>y = x + 2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83165891"/>
                  </a:ext>
                </a:extLst>
              </a:tr>
              <a:tr h="370840">
                <a:tc>
                  <a:txBody>
                    <a:bodyPr/>
                    <a:lstStyle/>
                    <a:p>
                      <a:r>
                        <a:rPr lang="en-US" dirty="0">
                          <a:latin typeface="Consolas" panose="020B0609020204030204" pitchFamily="49" charset="0"/>
                          <a:cs typeface="Consolas" panose="020B0609020204030204" pitchFamily="49" charset="0"/>
                        </a:rPr>
                        <a:t>y = </a:t>
                      </a:r>
                      <a:r>
                        <a:rPr lang="en-US" dirty="0" err="1">
                          <a:latin typeface="Consolas" panose="020B0609020204030204" pitchFamily="49" charset="0"/>
                          <a:cs typeface="Consolas" panose="020B0609020204030204" pitchFamily="49" charset="0"/>
                        </a:rPr>
                        <a:t>np.sort</a:t>
                      </a:r>
                      <a:r>
                        <a:rPr lang="en-US" dirty="0">
                          <a:latin typeface="Consolas" panose="020B0609020204030204" pitchFamily="49" charset="0"/>
                          <a:cs typeface="Consolas" panose="020B0609020204030204" pitchFamily="49" charset="0"/>
                        </a:rPr>
                        <a:t>(x, axis=1)</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2862292"/>
                  </a:ext>
                </a:extLst>
              </a:tr>
            </a:tbl>
          </a:graphicData>
        </a:graphic>
      </p:graphicFrame>
      <p:sp>
        <p:nvSpPr>
          <p:cNvPr id="13" name="TextBox 12">
            <a:extLst>
              <a:ext uri="{FF2B5EF4-FFF2-40B4-BE49-F238E27FC236}">
                <a16:creationId xmlns:a16="http://schemas.microsoft.com/office/drawing/2014/main" id="{33341455-477C-A028-213A-1846F416E311}"/>
              </a:ext>
            </a:extLst>
          </p:cNvPr>
          <p:cNvSpPr txBox="1"/>
          <p:nvPr/>
        </p:nvSpPr>
        <p:spPr>
          <a:xfrm>
            <a:off x="5447928" y="899428"/>
            <a:ext cx="2952328" cy="369332"/>
          </a:xfrm>
          <a:prstGeom prst="rect">
            <a:avLst/>
          </a:prstGeom>
          <a:solidFill>
            <a:schemeClr val="bg2"/>
          </a:solidFill>
        </p:spPr>
        <p:txBody>
          <a:bodyPr wrap="square" rtlCol="0">
            <a:spAutoFit/>
          </a:bodyPr>
          <a:lstStyle/>
          <a:p>
            <a:r>
              <a:rPr lang="en-CH" dirty="0"/>
              <a:t>Notebook: view_or_copy</a:t>
            </a:r>
          </a:p>
        </p:txBody>
      </p:sp>
    </p:spTree>
    <p:extLst>
      <p:ext uri="{BB962C8B-B14F-4D97-AF65-F5344CB8AC3E}">
        <p14:creationId xmlns:p14="http://schemas.microsoft.com/office/powerpoint/2010/main" val="30018565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02DD6-C920-E1FE-C068-F768A5EE7720}"/>
              </a:ext>
            </a:extLst>
          </p:cNvPr>
          <p:cNvSpPr>
            <a:spLocks noGrp="1"/>
          </p:cNvSpPr>
          <p:nvPr>
            <p:ph type="title"/>
          </p:nvPr>
        </p:nvSpPr>
        <p:spPr/>
        <p:txBody>
          <a:bodyPr>
            <a:normAutofit fontScale="90000"/>
          </a:bodyPr>
          <a:lstStyle/>
          <a:p>
            <a:r>
              <a:rPr lang="en-CH" dirty="0"/>
              <a:t>A special kind of view: broadcasting operations</a:t>
            </a:r>
          </a:p>
        </p:txBody>
      </p:sp>
      <p:sp>
        <p:nvSpPr>
          <p:cNvPr id="4" name="Date Placeholder 3">
            <a:extLst>
              <a:ext uri="{FF2B5EF4-FFF2-40B4-BE49-F238E27FC236}">
                <a16:creationId xmlns:a16="http://schemas.microsoft.com/office/drawing/2014/main" id="{CC44DF12-06EB-9312-DC83-F996C01F01B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31D124F1-398C-CC3B-7BB2-EDAA1FE71904}"/>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0D8E9B-8A89-17D1-EC56-826716D33B19}"/>
              </a:ext>
            </a:extLst>
          </p:cNvPr>
          <p:cNvSpPr>
            <a:spLocks noGrp="1"/>
          </p:cNvSpPr>
          <p:nvPr>
            <p:ph type="sldNum" sz="quarter" idx="12"/>
          </p:nvPr>
        </p:nvSpPr>
        <p:spPr/>
        <p:txBody>
          <a:bodyPr/>
          <a:lstStyle/>
          <a:p>
            <a:fld id="{EF79ADEA-B933-47CC-A4E9-04E6298B917C}" type="slidenum">
              <a:rPr lang="en-US" smtClean="0"/>
              <a:pPr/>
              <a:t>31</a:t>
            </a:fld>
            <a:endParaRPr lang="en-US"/>
          </a:p>
        </p:txBody>
      </p:sp>
      <p:graphicFrame>
        <p:nvGraphicFramePr>
          <p:cNvPr id="7" name="Table 6">
            <a:extLst>
              <a:ext uri="{FF2B5EF4-FFF2-40B4-BE49-F238E27FC236}">
                <a16:creationId xmlns:a16="http://schemas.microsoft.com/office/drawing/2014/main" id="{B7E712A3-7C5F-95BF-C449-C58520B24DA1}"/>
              </a:ext>
            </a:extLst>
          </p:cNvPr>
          <p:cNvGraphicFramePr>
            <a:graphicFrameLocks noGrp="1"/>
          </p:cNvGraphicFramePr>
          <p:nvPr/>
        </p:nvGraphicFramePr>
        <p:xfrm>
          <a:off x="702736" y="2066563"/>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8" name="TextBox 7">
            <a:extLst>
              <a:ext uri="{FF2B5EF4-FFF2-40B4-BE49-F238E27FC236}">
                <a16:creationId xmlns:a16="http://schemas.microsoft.com/office/drawing/2014/main" id="{5ACF49B2-B915-2D95-E7EA-214C85CA92E9}"/>
              </a:ext>
            </a:extLst>
          </p:cNvPr>
          <p:cNvSpPr txBox="1"/>
          <p:nvPr/>
        </p:nvSpPr>
        <p:spPr>
          <a:xfrm>
            <a:off x="551384" y="163635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10" name="TextBox 9">
            <a:extLst>
              <a:ext uri="{FF2B5EF4-FFF2-40B4-BE49-F238E27FC236}">
                <a16:creationId xmlns:a16="http://schemas.microsoft.com/office/drawing/2014/main" id="{8F0AF327-4C3F-834D-7F73-DF0475B9FF8A}"/>
              </a:ext>
            </a:extLst>
          </p:cNvPr>
          <p:cNvSpPr txBox="1"/>
          <p:nvPr/>
        </p:nvSpPr>
        <p:spPr>
          <a:xfrm>
            <a:off x="551384" y="281415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1" name="Table 10">
            <a:extLst>
              <a:ext uri="{FF2B5EF4-FFF2-40B4-BE49-F238E27FC236}">
                <a16:creationId xmlns:a16="http://schemas.microsoft.com/office/drawing/2014/main" id="{A23BA45C-926B-FC5F-43C6-290AB7975191}"/>
              </a:ext>
            </a:extLst>
          </p:cNvPr>
          <p:cNvGraphicFramePr>
            <a:graphicFrameLocks noGrp="1"/>
          </p:cNvGraphicFramePr>
          <p:nvPr/>
        </p:nvGraphicFramePr>
        <p:xfrm>
          <a:off x="711754" y="3212976"/>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(4, 9)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a:t>
                      </a:r>
                      <a:r>
                        <a:rPr lang="en-CH" sz="1200" b="1" kern="1200" dirty="0">
                          <a:solidFill>
                            <a:srgbClr val="FF0000"/>
                          </a:solidFill>
                          <a:latin typeface="Consolas" panose="020B0609020204030204" pitchFamily="49" charset="0"/>
                          <a:ea typeface="+mn-ea"/>
                          <a:cs typeface="Consolas" panose="020B0609020204030204" pitchFamily="49" charset="0"/>
                        </a:rPr>
                        <a:t>0</a:t>
                      </a:r>
                      <a:r>
                        <a:rPr lang="en-CH" sz="1200" b="0" kern="1200" dirty="0">
                          <a:solidFill>
                            <a:schemeClr val="tx1"/>
                          </a:solidFill>
                          <a:latin typeface="Consolas" panose="020B0609020204030204" pitchFamily="49" charset="0"/>
                          <a:ea typeface="+mn-ea"/>
                          <a:cs typeface="Consolas" panose="020B0609020204030204" pitchFamily="49" charset="0"/>
                        </a:rPr>
                        <a:t>,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9" name="TextBox 18">
            <a:extLst>
              <a:ext uri="{FF2B5EF4-FFF2-40B4-BE49-F238E27FC236}">
                <a16:creationId xmlns:a16="http://schemas.microsoft.com/office/drawing/2014/main" id="{3B6E1D6E-6F6F-A923-EDDF-D539216A2233}"/>
              </a:ext>
            </a:extLst>
          </p:cNvPr>
          <p:cNvSpPr txBox="1"/>
          <p:nvPr/>
        </p:nvSpPr>
        <p:spPr>
          <a:xfrm>
            <a:off x="3436381" y="4755470"/>
            <a:ext cx="2160240" cy="1200329"/>
          </a:xfrm>
          <a:prstGeom prst="rect">
            <a:avLst/>
          </a:prstGeom>
          <a:solidFill>
            <a:schemeClr val="accent6">
              <a:lumMod val="20000"/>
              <a:lumOff val="80000"/>
            </a:schemeClr>
          </a:solidFill>
        </p:spPr>
        <p:txBody>
          <a:bodyPr wrap="square" rtlCol="0">
            <a:spAutoFit/>
          </a:bodyPr>
          <a:lstStyle/>
          <a:p>
            <a:r>
              <a:rPr lang="en-CH" dirty="0"/>
              <a:t>A stride of 0 means that for each new row, we don’t move in memory</a:t>
            </a:r>
          </a:p>
        </p:txBody>
      </p:sp>
      <p:cxnSp>
        <p:nvCxnSpPr>
          <p:cNvPr id="21" name="Straight Arrow Connector 20">
            <a:extLst>
              <a:ext uri="{FF2B5EF4-FFF2-40B4-BE49-F238E27FC236}">
                <a16:creationId xmlns:a16="http://schemas.microsoft.com/office/drawing/2014/main" id="{15292519-A75A-D272-C8F7-75F25248F9C8}"/>
              </a:ext>
            </a:extLst>
          </p:cNvPr>
          <p:cNvCxnSpPr>
            <a:cxnSpLocks/>
          </p:cNvCxnSpPr>
          <p:nvPr/>
        </p:nvCxnSpPr>
        <p:spPr>
          <a:xfrm flipH="1" flipV="1">
            <a:off x="1991544" y="4252156"/>
            <a:ext cx="1305498" cy="9050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4" name="TextBox 23">
            <a:extLst>
              <a:ext uri="{FF2B5EF4-FFF2-40B4-BE49-F238E27FC236}">
                <a16:creationId xmlns:a16="http://schemas.microsoft.com/office/drawing/2014/main" id="{A3A252FC-E0B1-4368-3A6E-FE28B3D06003}"/>
              </a:ext>
            </a:extLst>
          </p:cNvPr>
          <p:cNvSpPr txBox="1"/>
          <p:nvPr/>
        </p:nvSpPr>
        <p:spPr>
          <a:xfrm>
            <a:off x="3423233" y="3157010"/>
            <a:ext cx="2160240" cy="923330"/>
          </a:xfrm>
          <a:prstGeom prst="rect">
            <a:avLst/>
          </a:prstGeom>
          <a:solidFill>
            <a:schemeClr val="accent6">
              <a:lumMod val="20000"/>
              <a:lumOff val="80000"/>
            </a:schemeClr>
          </a:solidFill>
        </p:spPr>
        <p:txBody>
          <a:bodyPr wrap="square" rtlCol="0">
            <a:spAutoFit/>
          </a:bodyPr>
          <a:lstStyle/>
          <a:p>
            <a:r>
              <a:rPr lang="en-CH" dirty="0"/>
              <a:t>The shape says we have 4 rows and 9 columns</a:t>
            </a:r>
          </a:p>
        </p:txBody>
      </p:sp>
      <p:cxnSp>
        <p:nvCxnSpPr>
          <p:cNvPr id="25" name="Straight Arrow Connector 24">
            <a:extLst>
              <a:ext uri="{FF2B5EF4-FFF2-40B4-BE49-F238E27FC236}">
                <a16:creationId xmlns:a16="http://schemas.microsoft.com/office/drawing/2014/main" id="{64E749E5-8307-4B4E-FF50-B8CEAE920A45}"/>
              </a:ext>
            </a:extLst>
          </p:cNvPr>
          <p:cNvCxnSpPr>
            <a:cxnSpLocks/>
          </p:cNvCxnSpPr>
          <p:nvPr/>
        </p:nvCxnSpPr>
        <p:spPr>
          <a:xfrm flipH="1">
            <a:off x="2495601" y="3573276"/>
            <a:ext cx="792087" cy="26344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098643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02DD6-C920-E1FE-C068-F768A5EE7720}"/>
              </a:ext>
            </a:extLst>
          </p:cNvPr>
          <p:cNvSpPr>
            <a:spLocks noGrp="1"/>
          </p:cNvSpPr>
          <p:nvPr>
            <p:ph type="title"/>
          </p:nvPr>
        </p:nvSpPr>
        <p:spPr/>
        <p:txBody>
          <a:bodyPr>
            <a:normAutofit fontScale="90000"/>
          </a:bodyPr>
          <a:lstStyle/>
          <a:p>
            <a:r>
              <a:rPr lang="en-CH" dirty="0"/>
              <a:t>A special kind of view: broadcasting operations</a:t>
            </a:r>
          </a:p>
        </p:txBody>
      </p:sp>
      <p:sp>
        <p:nvSpPr>
          <p:cNvPr id="4" name="Date Placeholder 3">
            <a:extLst>
              <a:ext uri="{FF2B5EF4-FFF2-40B4-BE49-F238E27FC236}">
                <a16:creationId xmlns:a16="http://schemas.microsoft.com/office/drawing/2014/main" id="{CC44DF12-06EB-9312-DC83-F996C01F01B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31D124F1-398C-CC3B-7BB2-EDAA1FE71904}"/>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0D8E9B-8A89-17D1-EC56-826716D33B19}"/>
              </a:ext>
            </a:extLst>
          </p:cNvPr>
          <p:cNvSpPr>
            <a:spLocks noGrp="1"/>
          </p:cNvSpPr>
          <p:nvPr>
            <p:ph type="sldNum" sz="quarter" idx="12"/>
          </p:nvPr>
        </p:nvSpPr>
        <p:spPr/>
        <p:txBody>
          <a:bodyPr/>
          <a:lstStyle/>
          <a:p>
            <a:fld id="{EF79ADEA-B933-47CC-A4E9-04E6298B917C}" type="slidenum">
              <a:rPr lang="en-US" smtClean="0"/>
              <a:pPr/>
              <a:t>32</a:t>
            </a:fld>
            <a:endParaRPr lang="en-US"/>
          </a:p>
        </p:txBody>
      </p:sp>
      <p:graphicFrame>
        <p:nvGraphicFramePr>
          <p:cNvPr id="7" name="Table 6">
            <a:extLst>
              <a:ext uri="{FF2B5EF4-FFF2-40B4-BE49-F238E27FC236}">
                <a16:creationId xmlns:a16="http://schemas.microsoft.com/office/drawing/2014/main" id="{B7E712A3-7C5F-95BF-C449-C58520B24DA1}"/>
              </a:ext>
            </a:extLst>
          </p:cNvPr>
          <p:cNvGraphicFramePr>
            <a:graphicFrameLocks noGrp="1"/>
          </p:cNvGraphicFramePr>
          <p:nvPr>
            <p:extLst>
              <p:ext uri="{D42A27DB-BD31-4B8C-83A1-F6EECF244321}">
                <p14:modId xmlns:p14="http://schemas.microsoft.com/office/powerpoint/2010/main" val="2642131670"/>
              </p:ext>
            </p:extLst>
          </p:nvPr>
        </p:nvGraphicFramePr>
        <p:xfrm>
          <a:off x="702736" y="2066563"/>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8" name="TextBox 7">
            <a:extLst>
              <a:ext uri="{FF2B5EF4-FFF2-40B4-BE49-F238E27FC236}">
                <a16:creationId xmlns:a16="http://schemas.microsoft.com/office/drawing/2014/main" id="{5ACF49B2-B915-2D95-E7EA-214C85CA92E9}"/>
              </a:ext>
            </a:extLst>
          </p:cNvPr>
          <p:cNvSpPr txBox="1"/>
          <p:nvPr/>
        </p:nvSpPr>
        <p:spPr>
          <a:xfrm>
            <a:off x="551384" y="163635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9" name="TextBox 8">
            <a:extLst>
              <a:ext uri="{FF2B5EF4-FFF2-40B4-BE49-F238E27FC236}">
                <a16:creationId xmlns:a16="http://schemas.microsoft.com/office/drawing/2014/main" id="{7371B7D1-A221-0B2A-E14C-D8F12C149CFF}"/>
              </a:ext>
            </a:extLst>
          </p:cNvPr>
          <p:cNvSpPr txBox="1"/>
          <p:nvPr/>
        </p:nvSpPr>
        <p:spPr>
          <a:xfrm>
            <a:off x="6879070" y="2707475"/>
            <a:ext cx="1944217" cy="369332"/>
          </a:xfrm>
          <a:prstGeom prst="rect">
            <a:avLst/>
          </a:prstGeom>
          <a:noFill/>
        </p:spPr>
        <p:txBody>
          <a:bodyPr wrap="square" rtlCol="0">
            <a:spAutoFit/>
          </a:bodyPr>
          <a:lstStyle/>
          <a:p>
            <a:r>
              <a:rPr lang="en-CH" b="1" dirty="0">
                <a:solidFill>
                  <a:schemeClr val="accent1">
                    <a:lumMod val="60000"/>
                    <a:lumOff val="40000"/>
                  </a:schemeClr>
                </a:solidFill>
              </a:rPr>
              <a:t>NumPy view</a:t>
            </a:r>
          </a:p>
        </p:txBody>
      </p:sp>
      <p:sp>
        <p:nvSpPr>
          <p:cNvPr id="10" name="TextBox 9">
            <a:extLst>
              <a:ext uri="{FF2B5EF4-FFF2-40B4-BE49-F238E27FC236}">
                <a16:creationId xmlns:a16="http://schemas.microsoft.com/office/drawing/2014/main" id="{8F0AF327-4C3F-834D-7F73-DF0475B9FF8A}"/>
              </a:ext>
            </a:extLst>
          </p:cNvPr>
          <p:cNvSpPr txBox="1"/>
          <p:nvPr/>
        </p:nvSpPr>
        <p:spPr>
          <a:xfrm>
            <a:off x="551384" y="281415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1" name="Table 10">
            <a:extLst>
              <a:ext uri="{FF2B5EF4-FFF2-40B4-BE49-F238E27FC236}">
                <a16:creationId xmlns:a16="http://schemas.microsoft.com/office/drawing/2014/main" id="{A23BA45C-926B-FC5F-43C6-290AB7975191}"/>
              </a:ext>
            </a:extLst>
          </p:cNvPr>
          <p:cNvGraphicFramePr>
            <a:graphicFrameLocks noGrp="1"/>
          </p:cNvGraphicFramePr>
          <p:nvPr>
            <p:extLst>
              <p:ext uri="{D42A27DB-BD31-4B8C-83A1-F6EECF244321}">
                <p14:modId xmlns:p14="http://schemas.microsoft.com/office/powerpoint/2010/main" val="2884300919"/>
              </p:ext>
            </p:extLst>
          </p:nvPr>
        </p:nvGraphicFramePr>
        <p:xfrm>
          <a:off x="711754" y="3212976"/>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(4, 9)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a:t>
                      </a:r>
                      <a:r>
                        <a:rPr lang="en-CH" sz="1200" b="1" kern="1200" dirty="0">
                          <a:solidFill>
                            <a:srgbClr val="FF0000"/>
                          </a:solidFill>
                          <a:latin typeface="Consolas" panose="020B0609020204030204" pitchFamily="49" charset="0"/>
                          <a:ea typeface="+mn-ea"/>
                          <a:cs typeface="Consolas" panose="020B0609020204030204" pitchFamily="49" charset="0"/>
                        </a:rPr>
                        <a:t>0</a:t>
                      </a:r>
                      <a:r>
                        <a:rPr lang="en-CH" sz="1200" b="0" kern="1200" dirty="0">
                          <a:solidFill>
                            <a:schemeClr val="tx1"/>
                          </a:solidFill>
                          <a:latin typeface="Consolas" panose="020B0609020204030204" pitchFamily="49" charset="0"/>
                          <a:ea typeface="+mn-ea"/>
                          <a:cs typeface="Consolas" panose="020B0609020204030204" pitchFamily="49" charset="0"/>
                        </a:rPr>
                        <a:t>,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12" name="Table 11">
            <a:extLst>
              <a:ext uri="{FF2B5EF4-FFF2-40B4-BE49-F238E27FC236}">
                <a16:creationId xmlns:a16="http://schemas.microsoft.com/office/drawing/2014/main" id="{5C92FBA3-7A74-D79E-0BDC-7F5F938E074D}"/>
              </a:ext>
            </a:extLst>
          </p:cNvPr>
          <p:cNvGraphicFramePr>
            <a:graphicFrameLocks noGrp="1"/>
          </p:cNvGraphicFramePr>
          <p:nvPr>
            <p:extLst>
              <p:ext uri="{D42A27DB-BD31-4B8C-83A1-F6EECF244321}">
                <p14:modId xmlns:p14="http://schemas.microsoft.com/office/powerpoint/2010/main" val="550005785"/>
              </p:ext>
            </p:extLst>
          </p:nvPr>
        </p:nvGraphicFramePr>
        <p:xfrm>
          <a:off x="7032104" y="3105596"/>
          <a:ext cx="3960441" cy="1462240"/>
        </p:xfrm>
        <a:graphic>
          <a:graphicData uri="http://schemas.openxmlformats.org/drawingml/2006/table">
            <a:tbl>
              <a:tblPr firstRow="1" bandRow="1">
                <a:tableStyleId>{5C22544A-7EE6-4342-B048-85BDC9FD1C3A}</a:tableStyleId>
              </a:tblPr>
              <a:tblGrid>
                <a:gridCol w="440049">
                  <a:extLst>
                    <a:ext uri="{9D8B030D-6E8A-4147-A177-3AD203B41FA5}">
                      <a16:colId xmlns:a16="http://schemas.microsoft.com/office/drawing/2014/main" val="371355521"/>
                    </a:ext>
                  </a:extLst>
                </a:gridCol>
                <a:gridCol w="440049">
                  <a:extLst>
                    <a:ext uri="{9D8B030D-6E8A-4147-A177-3AD203B41FA5}">
                      <a16:colId xmlns:a16="http://schemas.microsoft.com/office/drawing/2014/main" val="1890143904"/>
                    </a:ext>
                  </a:extLst>
                </a:gridCol>
                <a:gridCol w="440049">
                  <a:extLst>
                    <a:ext uri="{9D8B030D-6E8A-4147-A177-3AD203B41FA5}">
                      <a16:colId xmlns:a16="http://schemas.microsoft.com/office/drawing/2014/main" val="3423238042"/>
                    </a:ext>
                  </a:extLst>
                </a:gridCol>
                <a:gridCol w="440049">
                  <a:extLst>
                    <a:ext uri="{9D8B030D-6E8A-4147-A177-3AD203B41FA5}">
                      <a16:colId xmlns:a16="http://schemas.microsoft.com/office/drawing/2014/main" val="3585839213"/>
                    </a:ext>
                  </a:extLst>
                </a:gridCol>
                <a:gridCol w="440049">
                  <a:extLst>
                    <a:ext uri="{9D8B030D-6E8A-4147-A177-3AD203B41FA5}">
                      <a16:colId xmlns:a16="http://schemas.microsoft.com/office/drawing/2014/main" val="1895507969"/>
                    </a:ext>
                  </a:extLst>
                </a:gridCol>
                <a:gridCol w="440049">
                  <a:extLst>
                    <a:ext uri="{9D8B030D-6E8A-4147-A177-3AD203B41FA5}">
                      <a16:colId xmlns:a16="http://schemas.microsoft.com/office/drawing/2014/main" val="3131941444"/>
                    </a:ext>
                  </a:extLst>
                </a:gridCol>
                <a:gridCol w="440049">
                  <a:extLst>
                    <a:ext uri="{9D8B030D-6E8A-4147-A177-3AD203B41FA5}">
                      <a16:colId xmlns:a16="http://schemas.microsoft.com/office/drawing/2014/main" val="504182679"/>
                    </a:ext>
                  </a:extLst>
                </a:gridCol>
                <a:gridCol w="440049">
                  <a:extLst>
                    <a:ext uri="{9D8B030D-6E8A-4147-A177-3AD203B41FA5}">
                      <a16:colId xmlns:a16="http://schemas.microsoft.com/office/drawing/2014/main" val="3735534231"/>
                    </a:ext>
                  </a:extLst>
                </a:gridCol>
                <a:gridCol w="440049">
                  <a:extLst>
                    <a:ext uri="{9D8B030D-6E8A-4147-A177-3AD203B41FA5}">
                      <a16:colId xmlns:a16="http://schemas.microsoft.com/office/drawing/2014/main" val="1814250458"/>
                    </a:ext>
                  </a:extLst>
                </a:gridCol>
              </a:tblGrid>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873066856"/>
                  </a:ext>
                </a:extLst>
              </a:tr>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863045982"/>
                  </a:ext>
                </a:extLst>
              </a:tr>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484307954"/>
                  </a:ext>
                </a:extLst>
              </a:tr>
            </a:tbl>
          </a:graphicData>
        </a:graphic>
      </p:graphicFrame>
      <p:sp>
        <p:nvSpPr>
          <p:cNvPr id="19" name="TextBox 18">
            <a:extLst>
              <a:ext uri="{FF2B5EF4-FFF2-40B4-BE49-F238E27FC236}">
                <a16:creationId xmlns:a16="http://schemas.microsoft.com/office/drawing/2014/main" id="{3B6E1D6E-6F6F-A923-EDDF-D539216A2233}"/>
              </a:ext>
            </a:extLst>
          </p:cNvPr>
          <p:cNvSpPr txBox="1"/>
          <p:nvPr/>
        </p:nvSpPr>
        <p:spPr>
          <a:xfrm>
            <a:off x="3436381" y="4755470"/>
            <a:ext cx="2160240" cy="1200329"/>
          </a:xfrm>
          <a:prstGeom prst="rect">
            <a:avLst/>
          </a:prstGeom>
          <a:solidFill>
            <a:schemeClr val="accent6">
              <a:lumMod val="20000"/>
              <a:lumOff val="80000"/>
            </a:schemeClr>
          </a:solidFill>
        </p:spPr>
        <p:txBody>
          <a:bodyPr wrap="square" rtlCol="0">
            <a:spAutoFit/>
          </a:bodyPr>
          <a:lstStyle/>
          <a:p>
            <a:r>
              <a:rPr lang="en-CH" dirty="0"/>
              <a:t>A stride of 0 means that for each new row, we don’t move in memory</a:t>
            </a:r>
          </a:p>
        </p:txBody>
      </p:sp>
      <p:cxnSp>
        <p:nvCxnSpPr>
          <p:cNvPr id="21" name="Straight Arrow Connector 20">
            <a:extLst>
              <a:ext uri="{FF2B5EF4-FFF2-40B4-BE49-F238E27FC236}">
                <a16:creationId xmlns:a16="http://schemas.microsoft.com/office/drawing/2014/main" id="{15292519-A75A-D272-C8F7-75F25248F9C8}"/>
              </a:ext>
            </a:extLst>
          </p:cNvPr>
          <p:cNvCxnSpPr>
            <a:cxnSpLocks/>
          </p:cNvCxnSpPr>
          <p:nvPr/>
        </p:nvCxnSpPr>
        <p:spPr>
          <a:xfrm flipH="1" flipV="1">
            <a:off x="1991544" y="4252156"/>
            <a:ext cx="1305498" cy="9050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3" name="TextBox 22">
            <a:extLst>
              <a:ext uri="{FF2B5EF4-FFF2-40B4-BE49-F238E27FC236}">
                <a16:creationId xmlns:a16="http://schemas.microsoft.com/office/drawing/2014/main" id="{E2204848-80F2-B48D-89AB-842A91188B62}"/>
              </a:ext>
            </a:extLst>
          </p:cNvPr>
          <p:cNvSpPr txBox="1"/>
          <p:nvPr/>
        </p:nvSpPr>
        <p:spPr>
          <a:xfrm>
            <a:off x="7356140" y="1539761"/>
            <a:ext cx="3312368" cy="923330"/>
          </a:xfrm>
          <a:prstGeom prst="rect">
            <a:avLst/>
          </a:prstGeom>
          <a:solidFill>
            <a:schemeClr val="accent6">
              <a:lumMod val="20000"/>
              <a:lumOff val="80000"/>
            </a:schemeClr>
          </a:solidFill>
        </p:spPr>
        <p:txBody>
          <a:bodyPr wrap="square" rtlCol="0">
            <a:spAutoFit/>
          </a:bodyPr>
          <a:lstStyle/>
          <a:p>
            <a:r>
              <a:rPr lang="en-CH" dirty="0"/>
              <a:t>As a result, we obtain a view with duplicated rows, without using extra memory!</a:t>
            </a:r>
          </a:p>
        </p:txBody>
      </p:sp>
      <p:sp>
        <p:nvSpPr>
          <p:cNvPr id="24" name="TextBox 23">
            <a:extLst>
              <a:ext uri="{FF2B5EF4-FFF2-40B4-BE49-F238E27FC236}">
                <a16:creationId xmlns:a16="http://schemas.microsoft.com/office/drawing/2014/main" id="{A3A252FC-E0B1-4368-3A6E-FE28B3D06003}"/>
              </a:ext>
            </a:extLst>
          </p:cNvPr>
          <p:cNvSpPr txBox="1"/>
          <p:nvPr/>
        </p:nvSpPr>
        <p:spPr>
          <a:xfrm>
            <a:off x="3423233" y="3157010"/>
            <a:ext cx="2160240" cy="923330"/>
          </a:xfrm>
          <a:prstGeom prst="rect">
            <a:avLst/>
          </a:prstGeom>
          <a:solidFill>
            <a:schemeClr val="accent6">
              <a:lumMod val="20000"/>
              <a:lumOff val="80000"/>
            </a:schemeClr>
          </a:solidFill>
        </p:spPr>
        <p:txBody>
          <a:bodyPr wrap="square" rtlCol="0">
            <a:spAutoFit/>
          </a:bodyPr>
          <a:lstStyle/>
          <a:p>
            <a:r>
              <a:rPr lang="en-CH" dirty="0"/>
              <a:t>The shape says we have 4 rows and 9 columns</a:t>
            </a:r>
          </a:p>
        </p:txBody>
      </p:sp>
      <p:cxnSp>
        <p:nvCxnSpPr>
          <p:cNvPr id="25" name="Straight Arrow Connector 24">
            <a:extLst>
              <a:ext uri="{FF2B5EF4-FFF2-40B4-BE49-F238E27FC236}">
                <a16:creationId xmlns:a16="http://schemas.microsoft.com/office/drawing/2014/main" id="{64E749E5-8307-4B4E-FF50-B8CEAE920A45}"/>
              </a:ext>
            </a:extLst>
          </p:cNvPr>
          <p:cNvCxnSpPr>
            <a:cxnSpLocks/>
          </p:cNvCxnSpPr>
          <p:nvPr/>
        </p:nvCxnSpPr>
        <p:spPr>
          <a:xfrm flipH="1">
            <a:off x="2495601" y="3573276"/>
            <a:ext cx="792087" cy="26344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6117452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8BD02-7C20-12F9-0AFB-53BAE945B1D2}"/>
              </a:ext>
            </a:extLst>
          </p:cNvPr>
          <p:cNvSpPr>
            <a:spLocks noGrp="1"/>
          </p:cNvSpPr>
          <p:nvPr>
            <p:ph type="title"/>
          </p:nvPr>
        </p:nvSpPr>
        <p:spPr/>
        <p:txBody>
          <a:bodyPr>
            <a:noAutofit/>
          </a:bodyPr>
          <a:lstStyle/>
          <a:p>
            <a:r>
              <a:rPr lang="en-CH" sz="3200" dirty="0"/>
              <a:t>NumPy uses broadcasting to perform operation on arrays of different shape without having to allocate extra memory</a:t>
            </a:r>
          </a:p>
        </p:txBody>
      </p:sp>
      <p:sp>
        <p:nvSpPr>
          <p:cNvPr id="3" name="Date Placeholder 2">
            <a:extLst>
              <a:ext uri="{FF2B5EF4-FFF2-40B4-BE49-F238E27FC236}">
                <a16:creationId xmlns:a16="http://schemas.microsoft.com/office/drawing/2014/main" id="{15852CC2-0941-E9CE-504A-0F4B7CECC49C}"/>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D7A8CB-4D9B-9928-9179-8C537E852713}"/>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285ABB5A-C0CE-BC34-F20C-75138EEC2D86}"/>
              </a:ext>
            </a:extLst>
          </p:cNvPr>
          <p:cNvSpPr>
            <a:spLocks noGrp="1"/>
          </p:cNvSpPr>
          <p:nvPr>
            <p:ph type="sldNum" sz="quarter" idx="12"/>
          </p:nvPr>
        </p:nvSpPr>
        <p:spPr/>
        <p:txBody>
          <a:bodyPr/>
          <a:lstStyle/>
          <a:p>
            <a:fld id="{EF79ADEA-B933-47CC-A4E9-04E6298B917C}" type="slidenum">
              <a:rPr lang="en-US" smtClean="0"/>
              <a:pPr/>
              <a:t>33</a:t>
            </a:fld>
            <a:endParaRPr lang="en-US"/>
          </a:p>
        </p:txBody>
      </p:sp>
      <p:pic>
        <p:nvPicPr>
          <p:cNvPr id="7" name="Picture 6">
            <a:extLst>
              <a:ext uri="{FF2B5EF4-FFF2-40B4-BE49-F238E27FC236}">
                <a16:creationId xmlns:a16="http://schemas.microsoft.com/office/drawing/2014/main" id="{1CF53870-83B1-F30C-3A37-E710F4DB6FEF}"/>
              </a:ext>
            </a:extLst>
          </p:cNvPr>
          <p:cNvPicPr>
            <a:picLocks noChangeAspect="1"/>
          </p:cNvPicPr>
          <p:nvPr/>
        </p:nvPicPr>
        <p:blipFill>
          <a:blip r:embed="rId2"/>
          <a:stretch>
            <a:fillRect/>
          </a:stretch>
        </p:blipFill>
        <p:spPr>
          <a:xfrm>
            <a:off x="2786472" y="1759648"/>
            <a:ext cx="6619056" cy="4028234"/>
          </a:xfrm>
          <a:prstGeom prst="rect">
            <a:avLst/>
          </a:prstGeom>
        </p:spPr>
      </p:pic>
    </p:spTree>
    <p:extLst>
      <p:ext uri="{BB962C8B-B14F-4D97-AF65-F5344CB8AC3E}">
        <p14:creationId xmlns:p14="http://schemas.microsoft.com/office/powerpoint/2010/main" val="7219296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310E5-2E30-B67C-4E2F-AE911FF0404E}"/>
              </a:ext>
            </a:extLst>
          </p:cNvPr>
          <p:cNvSpPr>
            <a:spLocks noGrp="1"/>
          </p:cNvSpPr>
          <p:nvPr>
            <p:ph type="title"/>
          </p:nvPr>
        </p:nvSpPr>
        <p:spPr/>
        <p:txBody>
          <a:bodyPr/>
          <a:lstStyle/>
          <a:p>
            <a:endParaRPr lang="en-CH"/>
          </a:p>
        </p:txBody>
      </p:sp>
      <p:sp>
        <p:nvSpPr>
          <p:cNvPr id="3" name="Content Placeholder 2">
            <a:extLst>
              <a:ext uri="{FF2B5EF4-FFF2-40B4-BE49-F238E27FC236}">
                <a16:creationId xmlns:a16="http://schemas.microsoft.com/office/drawing/2014/main" id="{0E7D1FE4-B033-FBFF-5DD8-3448C15208B6}"/>
              </a:ext>
            </a:extLst>
          </p:cNvPr>
          <p:cNvSpPr>
            <a:spLocks noGrp="1"/>
          </p:cNvSpPr>
          <p:nvPr>
            <p:ph idx="1"/>
          </p:nvPr>
        </p:nvSpPr>
        <p:spPr/>
        <p:txBody>
          <a:bodyPr/>
          <a:lstStyle/>
          <a:p>
            <a:endParaRPr lang="en-CH"/>
          </a:p>
        </p:txBody>
      </p:sp>
      <p:sp>
        <p:nvSpPr>
          <p:cNvPr id="4" name="Date Placeholder 3">
            <a:extLst>
              <a:ext uri="{FF2B5EF4-FFF2-40B4-BE49-F238E27FC236}">
                <a16:creationId xmlns:a16="http://schemas.microsoft.com/office/drawing/2014/main" id="{48867D4B-52E1-01BA-BBA7-33B7E645A258}"/>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C8668D3-00EA-478B-1B67-07868C1EA8C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8251C89-FB98-09E0-2755-C93D0671F123}"/>
              </a:ext>
            </a:extLst>
          </p:cNvPr>
          <p:cNvSpPr>
            <a:spLocks noGrp="1"/>
          </p:cNvSpPr>
          <p:nvPr>
            <p:ph type="sldNum" sz="quarter" idx="12"/>
          </p:nvPr>
        </p:nvSpPr>
        <p:spPr/>
        <p:txBody>
          <a:bodyPr/>
          <a:lstStyle/>
          <a:p>
            <a:fld id="{EF79ADEA-B933-47CC-A4E9-04E6298B917C}" type="slidenum">
              <a:rPr lang="en-US" smtClean="0"/>
              <a:pPr/>
              <a:t>34</a:t>
            </a:fld>
            <a:endParaRPr lang="en-US"/>
          </a:p>
        </p:txBody>
      </p:sp>
      <p:pic>
        <p:nvPicPr>
          <p:cNvPr id="7" name="Picture 6">
            <a:extLst>
              <a:ext uri="{FF2B5EF4-FFF2-40B4-BE49-F238E27FC236}">
                <a16:creationId xmlns:a16="http://schemas.microsoft.com/office/drawing/2014/main" id="{7346E507-A28F-2BC9-EA01-7F8A7C3654F1}"/>
              </a:ext>
            </a:extLst>
          </p:cNvPr>
          <p:cNvPicPr>
            <a:picLocks noChangeAspect="1"/>
          </p:cNvPicPr>
          <p:nvPr/>
        </p:nvPicPr>
        <p:blipFill>
          <a:blip r:embed="rId2"/>
          <a:stretch>
            <a:fillRect/>
          </a:stretch>
        </p:blipFill>
        <p:spPr>
          <a:xfrm>
            <a:off x="2209800" y="483669"/>
            <a:ext cx="7772400" cy="5890661"/>
          </a:xfrm>
          <a:prstGeom prst="rect">
            <a:avLst/>
          </a:prstGeom>
        </p:spPr>
      </p:pic>
    </p:spTree>
    <p:extLst>
      <p:ext uri="{BB962C8B-B14F-4D97-AF65-F5344CB8AC3E}">
        <p14:creationId xmlns:p14="http://schemas.microsoft.com/office/powerpoint/2010/main" val="508791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NumPy’s speed efficiency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35</a:t>
            </a:fld>
            <a:endParaRPr lang="en-US"/>
          </a:p>
        </p:txBody>
      </p:sp>
    </p:spTree>
    <p:extLst>
      <p:ext uri="{BB962C8B-B14F-4D97-AF65-F5344CB8AC3E}">
        <p14:creationId xmlns:p14="http://schemas.microsoft.com/office/powerpoint/2010/main" val="10422635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6FFE4-F754-E607-E5FD-5C894BB77546}"/>
              </a:ext>
            </a:extLst>
          </p:cNvPr>
          <p:cNvSpPr>
            <a:spLocks noGrp="1"/>
          </p:cNvSpPr>
          <p:nvPr>
            <p:ph type="title"/>
          </p:nvPr>
        </p:nvSpPr>
        <p:spPr/>
        <p:txBody>
          <a:bodyPr/>
          <a:lstStyle/>
          <a:p>
            <a:r>
              <a:rPr lang="en-CH" dirty="0"/>
              <a:t>For loops in C</a:t>
            </a:r>
          </a:p>
        </p:txBody>
      </p:sp>
      <p:sp>
        <p:nvSpPr>
          <p:cNvPr id="6" name="Content Placeholder 5">
            <a:extLst>
              <a:ext uri="{FF2B5EF4-FFF2-40B4-BE49-F238E27FC236}">
                <a16:creationId xmlns:a16="http://schemas.microsoft.com/office/drawing/2014/main" id="{8B36572F-4C1F-3868-EF42-DFBB27BD0163}"/>
              </a:ext>
            </a:extLst>
          </p:cNvPr>
          <p:cNvSpPr>
            <a:spLocks noGrp="1"/>
          </p:cNvSpPr>
          <p:nvPr>
            <p:ph idx="1"/>
          </p:nvPr>
        </p:nvSpPr>
        <p:spPr/>
        <p:txBody>
          <a:bodyPr/>
          <a:lstStyle/>
          <a:p>
            <a:r>
              <a:rPr lang="en-CH" dirty="0"/>
              <a:t>Show how a numpy operation can be executed very fast in C</a:t>
            </a:r>
          </a:p>
          <a:p>
            <a:pPr lvl="1"/>
            <a:r>
              <a:rPr lang="en-CH" dirty="0"/>
              <a:t>Related to memory: the data is of a C numerical type, and the layout is regular in memory. A C loop can jump from one memory location to the next by moving by “strides” bytes and accumulating the result</a:t>
            </a:r>
          </a:p>
          <a:p>
            <a:r>
              <a:rPr lang="en-CH" dirty="0"/>
              <a:t>To get that performance, one needs to vectorize! it’s important to avoid for-loops at all costs</a:t>
            </a:r>
          </a:p>
          <a:p>
            <a:pPr marL="0" indent="0">
              <a:buNone/>
            </a:pPr>
            <a:endParaRPr lang="en-CH" dirty="0"/>
          </a:p>
          <a:p>
            <a:r>
              <a:rPr lang="en-CH" dirty="0"/>
              <a:t>Question: How is efficiency of Python vs C in the Big-O sense?</a:t>
            </a:r>
          </a:p>
        </p:txBody>
      </p:sp>
      <p:sp>
        <p:nvSpPr>
          <p:cNvPr id="3" name="Date Placeholder 2">
            <a:extLst>
              <a:ext uri="{FF2B5EF4-FFF2-40B4-BE49-F238E27FC236}">
                <a16:creationId xmlns:a16="http://schemas.microsoft.com/office/drawing/2014/main" id="{72DECA80-691B-3CB3-BD9F-3EFF2E44B6FE}"/>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042A8D89-9A90-C092-4335-C3B5C9983BF6}"/>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9CAD5716-873A-C02F-4631-3E728546A847}"/>
              </a:ext>
            </a:extLst>
          </p:cNvPr>
          <p:cNvSpPr>
            <a:spLocks noGrp="1"/>
          </p:cNvSpPr>
          <p:nvPr>
            <p:ph type="sldNum" sz="quarter" idx="12"/>
          </p:nvPr>
        </p:nvSpPr>
        <p:spPr/>
        <p:txBody>
          <a:bodyPr/>
          <a:lstStyle/>
          <a:p>
            <a:fld id="{EF79ADEA-B933-47CC-A4E9-04E6298B917C}" type="slidenum">
              <a:rPr lang="en-US" smtClean="0"/>
              <a:pPr/>
              <a:t>36</a:t>
            </a:fld>
            <a:endParaRPr lang="en-US"/>
          </a:p>
        </p:txBody>
      </p:sp>
    </p:spTree>
    <p:extLst>
      <p:ext uri="{BB962C8B-B14F-4D97-AF65-F5344CB8AC3E}">
        <p14:creationId xmlns:p14="http://schemas.microsoft.com/office/powerpoint/2010/main" val="342372755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F884D-A7FF-C403-B389-C859FDBA2B14}"/>
              </a:ext>
            </a:extLst>
          </p:cNvPr>
          <p:cNvSpPr>
            <a:spLocks noGrp="1"/>
          </p:cNvSpPr>
          <p:nvPr>
            <p:ph type="title"/>
          </p:nvPr>
        </p:nvSpPr>
        <p:spPr/>
        <p:txBody>
          <a:bodyPr>
            <a:normAutofit fontScale="90000"/>
          </a:bodyPr>
          <a:lstStyle/>
          <a:p>
            <a:r>
              <a:rPr lang="en-CH" dirty="0"/>
              <a:t>Here list useful NumPy functions that help vectorize for-loop code</a:t>
            </a:r>
          </a:p>
        </p:txBody>
      </p:sp>
      <p:sp>
        <p:nvSpPr>
          <p:cNvPr id="3" name="Content Placeholder 2">
            <a:extLst>
              <a:ext uri="{FF2B5EF4-FFF2-40B4-BE49-F238E27FC236}">
                <a16:creationId xmlns:a16="http://schemas.microsoft.com/office/drawing/2014/main" id="{0838B313-07FA-35B3-99B9-3265A843DEA2}"/>
              </a:ext>
            </a:extLst>
          </p:cNvPr>
          <p:cNvSpPr>
            <a:spLocks noGrp="1"/>
          </p:cNvSpPr>
          <p:nvPr>
            <p:ph idx="1"/>
          </p:nvPr>
        </p:nvSpPr>
        <p:spPr>
          <a:solidFill>
            <a:schemeClr val="accent5"/>
          </a:solidFill>
        </p:spPr>
        <p:txBody>
          <a:bodyPr/>
          <a:lstStyle/>
          <a:p>
            <a:pPr marL="0" indent="0">
              <a:buNone/>
            </a:pPr>
            <a:r>
              <a:rPr lang="en-CH" dirty="0"/>
              <a:t>VM</a:t>
            </a:r>
          </a:p>
          <a:p>
            <a:r>
              <a:rPr lang="en-CH" dirty="0"/>
              <a:t>Make a reference slide with useful things to vectorize for-loops</a:t>
            </a:r>
          </a:p>
          <a:p>
            <a:pPr lvl="1"/>
            <a:r>
              <a:rPr lang="en-CH" dirty="0"/>
              <a:t>broadcasting</a:t>
            </a:r>
          </a:p>
          <a:p>
            <a:pPr lvl="1"/>
            <a:r>
              <a:rPr lang="en-CH" dirty="0"/>
              <a:t>mgrid</a:t>
            </a:r>
          </a:p>
          <a:p>
            <a:pPr lvl="1"/>
            <a:r>
              <a:rPr lang="en-CH" dirty="0"/>
              <a:t>…</a:t>
            </a:r>
          </a:p>
          <a:p>
            <a:r>
              <a:rPr lang="en-CH" dirty="0"/>
              <a:t>Find a couple of nice examples where complicated for-loop code is nicely vectorized</a:t>
            </a:r>
          </a:p>
        </p:txBody>
      </p:sp>
      <p:sp>
        <p:nvSpPr>
          <p:cNvPr id="4" name="Date Placeholder 3">
            <a:extLst>
              <a:ext uri="{FF2B5EF4-FFF2-40B4-BE49-F238E27FC236}">
                <a16:creationId xmlns:a16="http://schemas.microsoft.com/office/drawing/2014/main" id="{6474275D-F5DF-2E00-4F5A-CA3F3F2458B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CB35C8-DC09-8CDC-7F0E-6F41BA3252FF}"/>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4E0B24B-028B-869F-7282-26C924E96438}"/>
              </a:ext>
            </a:extLst>
          </p:cNvPr>
          <p:cNvSpPr>
            <a:spLocks noGrp="1"/>
          </p:cNvSpPr>
          <p:nvPr>
            <p:ph type="sldNum" sz="quarter" idx="12"/>
          </p:nvPr>
        </p:nvSpPr>
        <p:spPr/>
        <p:txBody>
          <a:bodyPr/>
          <a:lstStyle/>
          <a:p>
            <a:fld id="{EF79ADEA-B933-47CC-A4E9-04E6298B917C}" type="slidenum">
              <a:rPr lang="en-US" smtClean="0"/>
              <a:pPr/>
              <a:t>37</a:t>
            </a:fld>
            <a:endParaRPr lang="en-US"/>
          </a:p>
        </p:txBody>
      </p:sp>
    </p:spTree>
    <p:extLst>
      <p:ext uri="{BB962C8B-B14F-4D97-AF65-F5344CB8AC3E}">
        <p14:creationId xmlns:p14="http://schemas.microsoft.com/office/powerpoint/2010/main" val="7062722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CD41E-F141-90CD-ED72-B4C08C75ACD7}"/>
              </a:ext>
            </a:extLst>
          </p:cNvPr>
          <p:cNvSpPr>
            <a:spLocks noGrp="1"/>
          </p:cNvSpPr>
          <p:nvPr>
            <p:ph type="title"/>
          </p:nvPr>
        </p:nvSpPr>
        <p:spPr/>
        <p:txBody>
          <a:bodyPr>
            <a:normAutofit fontScale="90000"/>
          </a:bodyPr>
          <a:lstStyle/>
          <a:p>
            <a:r>
              <a:rPr lang="en-CH" dirty="0"/>
              <a:t>Exercise: give python code with for-loops and ask them to vectorize</a:t>
            </a:r>
          </a:p>
        </p:txBody>
      </p:sp>
      <p:sp>
        <p:nvSpPr>
          <p:cNvPr id="3" name="Date Placeholder 2">
            <a:extLst>
              <a:ext uri="{FF2B5EF4-FFF2-40B4-BE49-F238E27FC236}">
                <a16:creationId xmlns:a16="http://schemas.microsoft.com/office/drawing/2014/main" id="{8C4F5686-8E8F-B101-6824-2FF98860ABE9}"/>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2B730574-D0D8-B11F-5E0C-19C345FBD5C6}"/>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D12A3F0D-6B83-B946-DB67-646A1DFFF058}"/>
              </a:ext>
            </a:extLst>
          </p:cNvPr>
          <p:cNvSpPr>
            <a:spLocks noGrp="1"/>
          </p:cNvSpPr>
          <p:nvPr>
            <p:ph type="sldNum" sz="quarter" idx="12"/>
          </p:nvPr>
        </p:nvSpPr>
        <p:spPr/>
        <p:txBody>
          <a:bodyPr/>
          <a:lstStyle/>
          <a:p>
            <a:fld id="{EF79ADEA-B933-47CC-A4E9-04E6298B917C}" type="slidenum">
              <a:rPr lang="en-US" smtClean="0"/>
              <a:pPr/>
              <a:t>38</a:t>
            </a:fld>
            <a:endParaRPr lang="en-US"/>
          </a:p>
        </p:txBody>
      </p:sp>
      <p:sp>
        <p:nvSpPr>
          <p:cNvPr id="6" name="TextBox 5">
            <a:extLst>
              <a:ext uri="{FF2B5EF4-FFF2-40B4-BE49-F238E27FC236}">
                <a16:creationId xmlns:a16="http://schemas.microsoft.com/office/drawing/2014/main" id="{AEB423B9-6269-629B-A552-F90236A37339}"/>
              </a:ext>
            </a:extLst>
          </p:cNvPr>
          <p:cNvSpPr txBox="1"/>
          <p:nvPr/>
        </p:nvSpPr>
        <p:spPr>
          <a:xfrm>
            <a:off x="3619893" y="2969443"/>
            <a:ext cx="3858429" cy="369332"/>
          </a:xfrm>
          <a:prstGeom prst="rect">
            <a:avLst/>
          </a:prstGeom>
          <a:noFill/>
        </p:spPr>
        <p:txBody>
          <a:bodyPr wrap="none" rtlCol="0">
            <a:spAutoFit/>
          </a:bodyPr>
          <a:lstStyle/>
          <a:p>
            <a:r>
              <a:rPr lang="en-CH" dirty="0"/>
              <a:t>proposal for exercise: </a:t>
            </a:r>
            <a:r>
              <a:rPr lang="en-US" dirty="0" err="1"/>
              <a:t>numpy_vectorize</a:t>
            </a:r>
            <a:endParaRPr lang="en-CH" dirty="0"/>
          </a:p>
        </p:txBody>
      </p:sp>
    </p:spTree>
    <p:extLst>
      <p:ext uri="{BB962C8B-B14F-4D97-AF65-F5344CB8AC3E}">
        <p14:creationId xmlns:p14="http://schemas.microsoft.com/office/powerpoint/2010/main" val="24202348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C9EFB-EF60-00A6-6E9A-335ED63EBB76}"/>
              </a:ext>
            </a:extLst>
          </p:cNvPr>
          <p:cNvSpPr>
            <a:spLocks noGrp="1"/>
          </p:cNvSpPr>
          <p:nvPr>
            <p:ph type="title"/>
          </p:nvPr>
        </p:nvSpPr>
        <p:spPr/>
        <p:txBody>
          <a:bodyPr>
            <a:normAutofit fontScale="90000"/>
          </a:bodyPr>
          <a:lstStyle/>
          <a:p>
            <a:r>
              <a:rPr lang="en-CH" dirty="0"/>
              <a:t>Hands on: Connecting the dots with the computer architecture class</a:t>
            </a:r>
          </a:p>
        </p:txBody>
      </p:sp>
      <p:sp>
        <p:nvSpPr>
          <p:cNvPr id="3" name="Content Placeholder 2">
            <a:extLst>
              <a:ext uri="{FF2B5EF4-FFF2-40B4-BE49-F238E27FC236}">
                <a16:creationId xmlns:a16="http://schemas.microsoft.com/office/drawing/2014/main" id="{23E10B1F-A140-F84A-BE2B-DC0896E256C1}"/>
              </a:ext>
            </a:extLst>
          </p:cNvPr>
          <p:cNvSpPr>
            <a:spLocks noGrp="1"/>
          </p:cNvSpPr>
          <p:nvPr>
            <p:ph idx="1"/>
          </p:nvPr>
        </p:nvSpPr>
        <p:spPr/>
        <p:txBody>
          <a:bodyPr/>
          <a:lstStyle/>
          <a:p>
            <a:r>
              <a:rPr lang="en-CH" dirty="0"/>
              <a:t>We want to compute the sum of all elements of a sliced array,</a:t>
            </a:r>
            <a:br>
              <a:rPr lang="en-CH" dirty="0"/>
            </a:br>
            <a:r>
              <a:rPr lang="en-CH" dirty="0">
                <a:latin typeface="Consolas" panose="020B0609020204030204" pitchFamily="49" charset="0"/>
                <a:cs typeface="Consolas" panose="020B0609020204030204" pitchFamily="49" charset="0"/>
              </a:rPr>
              <a:t>x[::step_i, ::step_j].sum()</a:t>
            </a:r>
            <a:br>
              <a:rPr lang="en-CH" dirty="0">
                <a:latin typeface="Consolas" panose="020B0609020204030204" pitchFamily="49" charset="0"/>
                <a:cs typeface="Consolas" panose="020B0609020204030204" pitchFamily="49" charset="0"/>
              </a:rPr>
            </a:br>
            <a:br>
              <a:rPr lang="en-CH" dirty="0"/>
            </a:br>
            <a:r>
              <a:rPr lang="en-CH" dirty="0"/>
              <a:t>Discuss the memory and speed efficiency of this expression</a:t>
            </a:r>
          </a:p>
          <a:p>
            <a:pPr marL="0" indent="0">
              <a:buNone/>
            </a:pPr>
            <a:br>
              <a:rPr lang="en-CH" dirty="0"/>
            </a:br>
            <a:endParaRPr lang="en-CH" dirty="0"/>
          </a:p>
          <a:p>
            <a:r>
              <a:rPr lang="en-CH" dirty="0"/>
              <a:t>Think about Verjinia and Tiziano’s architecture class</a:t>
            </a:r>
          </a:p>
          <a:p>
            <a:r>
              <a:rPr lang="en-CH" dirty="0"/>
              <a:t>Is there any scenario where creating a copy of the sliced array could improve efficiency?</a:t>
            </a:r>
            <a:br>
              <a:rPr lang="en-CH" dirty="0"/>
            </a:br>
            <a:r>
              <a:rPr lang="en-CH" dirty="0">
                <a:latin typeface="Consolas" panose="020B0609020204030204" pitchFamily="49" charset="0"/>
                <a:cs typeface="Consolas" panose="020B0609020204030204" pitchFamily="49" charset="0"/>
              </a:rPr>
              <a:t>x[::step_i, ::step_j].copy().sum()</a:t>
            </a:r>
          </a:p>
        </p:txBody>
      </p:sp>
      <p:sp>
        <p:nvSpPr>
          <p:cNvPr id="4" name="Date Placeholder 3">
            <a:extLst>
              <a:ext uri="{FF2B5EF4-FFF2-40B4-BE49-F238E27FC236}">
                <a16:creationId xmlns:a16="http://schemas.microsoft.com/office/drawing/2014/main" id="{B971517D-7F5A-CD5A-955D-7356A2208E22}"/>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1B3AE2F-CC09-3ABC-0585-2539BAB1118C}"/>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3D8898CC-6D2B-123E-3420-B2FDD184B218}"/>
              </a:ext>
            </a:extLst>
          </p:cNvPr>
          <p:cNvSpPr>
            <a:spLocks noGrp="1"/>
          </p:cNvSpPr>
          <p:nvPr>
            <p:ph type="sldNum" sz="quarter" idx="12"/>
          </p:nvPr>
        </p:nvSpPr>
        <p:spPr/>
        <p:txBody>
          <a:bodyPr/>
          <a:lstStyle/>
          <a:p>
            <a:fld id="{EF79ADEA-B933-47CC-A4E9-04E6298B917C}" type="slidenum">
              <a:rPr lang="en-US" smtClean="0"/>
              <a:pPr/>
              <a:t>39</a:t>
            </a:fld>
            <a:endParaRPr lang="en-US"/>
          </a:p>
        </p:txBody>
      </p:sp>
      <p:sp>
        <p:nvSpPr>
          <p:cNvPr id="7" name="TextBox 6">
            <a:extLst>
              <a:ext uri="{FF2B5EF4-FFF2-40B4-BE49-F238E27FC236}">
                <a16:creationId xmlns:a16="http://schemas.microsoft.com/office/drawing/2014/main" id="{DC97BF90-BEF2-55B8-6CD5-205FF06058A2}"/>
              </a:ext>
            </a:extLst>
          </p:cNvPr>
          <p:cNvSpPr txBox="1"/>
          <p:nvPr/>
        </p:nvSpPr>
        <p:spPr>
          <a:xfrm>
            <a:off x="8123478" y="2602521"/>
            <a:ext cx="3373121" cy="2308324"/>
          </a:xfrm>
          <a:prstGeom prst="rect">
            <a:avLst/>
          </a:prstGeom>
          <a:solidFill>
            <a:srgbClr val="FFFF00"/>
          </a:solidFill>
        </p:spPr>
        <p:txBody>
          <a:bodyPr wrap="square" rtlCol="0">
            <a:spAutoFit/>
          </a:bodyPr>
          <a:lstStyle/>
          <a:p>
            <a:r>
              <a:rPr lang="en-CH" dirty="0"/>
              <a:t>see </a:t>
            </a:r>
            <a:r>
              <a:rPr lang="en-US" dirty="0" err="1"/>
              <a:t>when_copying_is_convenient</a:t>
            </a:r>
            <a:r>
              <a:rPr lang="en-CH" dirty="0"/>
              <a:t> notebook</a:t>
            </a:r>
          </a:p>
          <a:p>
            <a:endParaRPr lang="en-CH" dirty="0"/>
          </a:p>
          <a:p>
            <a:endParaRPr lang="en-CH" dirty="0"/>
          </a:p>
          <a:p>
            <a:r>
              <a:rPr lang="en-CH" dirty="0"/>
              <a:t>Keep this slide only if we can find a realistic case where this is useful, i.e. one where we don’t do</a:t>
            </a:r>
          </a:p>
          <a:p>
            <a:r>
              <a:rPr lang="en-CH"/>
              <a:t>s.sum() for 1000 times</a:t>
            </a:r>
            <a:endParaRPr lang="en-CH" dirty="0"/>
          </a:p>
        </p:txBody>
      </p:sp>
    </p:spTree>
    <p:extLst>
      <p:ext uri="{BB962C8B-B14F-4D97-AF65-F5344CB8AC3E}">
        <p14:creationId xmlns:p14="http://schemas.microsoft.com/office/powerpoint/2010/main" val="35995379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 ordered, heterogeneous storage, stack/queue, fast access by index, slow search</a:t>
            </a:r>
          </a:p>
          <a:p>
            <a:r>
              <a:rPr lang="en-CH" dirty="0"/>
              <a:t>set: unordered</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dirty="0"/>
              <a:t>priority  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4</a:t>
            </a:fld>
            <a:endParaRPr lang="en-US"/>
          </a:p>
        </p:txBody>
      </p:sp>
    </p:spTree>
    <p:extLst>
      <p:ext uri="{BB962C8B-B14F-4D97-AF65-F5344CB8AC3E}">
        <p14:creationId xmlns:p14="http://schemas.microsoft.com/office/powerpoint/2010/main" val="17212598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p:txBody>
          <a:bodyPr>
            <a:normAutofit/>
          </a:bodyPr>
          <a:lstStyle/>
          <a:p>
            <a:r>
              <a:rPr lang="en-CH" sz="3600" dirty="0"/>
              <a:t>Beyond memory (briefly, optional, probably skip)</a:t>
            </a:r>
            <a:endParaRPr lang="en-CH" sz="5400" dirty="0"/>
          </a:p>
        </p:txBody>
      </p:sp>
      <p:sp>
        <p:nvSpPr>
          <p:cNvPr id="6" name="Content Placeholder 5">
            <a:extLst>
              <a:ext uri="{FF2B5EF4-FFF2-40B4-BE49-F238E27FC236}">
                <a16:creationId xmlns:a16="http://schemas.microsoft.com/office/drawing/2014/main" id="{3F83508C-8BCE-D253-FEF0-401A234599AB}"/>
              </a:ext>
            </a:extLst>
          </p:cNvPr>
          <p:cNvSpPr>
            <a:spLocks noGrp="1"/>
          </p:cNvSpPr>
          <p:nvPr>
            <p:ph idx="1"/>
          </p:nvPr>
        </p:nvSpPr>
        <p:spPr/>
        <p:txBody>
          <a:bodyPr/>
          <a:lstStyle/>
          <a:p>
            <a:r>
              <a:rPr lang="en-CH" dirty="0"/>
              <a:t>Use memmap with NumPy (keep large array data on disk) </a:t>
            </a:r>
          </a:p>
          <a:p>
            <a:r>
              <a:rPr lang="en-CH" dirty="0"/>
              <a:t>HFD-5 (keep large array data on disk , block-order, example from geophysics project)</a:t>
            </a:r>
          </a:p>
          <a:p>
            <a:r>
              <a:rPr lang="en-CH" dirty="0"/>
              <a:t>blosc (compressed data) -&gt; maybe do not present, never seen anyone use it</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40</a:t>
            </a:fld>
            <a:endParaRPr lang="en-US"/>
          </a:p>
        </p:txBody>
      </p:sp>
    </p:spTree>
    <p:extLst>
      <p:ext uri="{BB962C8B-B14F-4D97-AF65-F5344CB8AC3E}">
        <p14:creationId xmlns:p14="http://schemas.microsoft.com/office/powerpoint/2010/main" val="376074749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HERE INSERT Tabular Data SLIDES</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41</a:t>
            </a:fld>
            <a:endParaRPr lang="en-US"/>
          </a:p>
        </p:txBody>
      </p:sp>
    </p:spTree>
    <p:extLst>
      <p:ext uri="{BB962C8B-B14F-4D97-AF65-F5344CB8AC3E}">
        <p14:creationId xmlns:p14="http://schemas.microsoft.com/office/powerpoint/2010/main" val="235626573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Thank you!</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42</a:t>
            </a:fld>
            <a:endParaRPr lang="en-US"/>
          </a:p>
        </p:txBody>
      </p:sp>
    </p:spTree>
    <p:extLst>
      <p:ext uri="{BB962C8B-B14F-4D97-AF65-F5344CB8AC3E}">
        <p14:creationId xmlns:p14="http://schemas.microsoft.com/office/powerpoint/2010/main" val="321163626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de-CH"/>
              <a:t>July 2024, CC BY-SA 4.0</a:t>
            </a:r>
            <a:endParaRPr lang="en-US"/>
          </a:p>
        </p:txBody>
      </p:sp>
      <p:sp>
        <p:nvSpPr>
          <p:cNvPr id="3" name="Footer Placeholder 2"/>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BFDC436E-642E-707E-1798-D9059C4A6AFE}"/>
              </a:ext>
            </a:extLst>
          </p:cNvPr>
          <p:cNvSpPr>
            <a:spLocks noGrp="1"/>
          </p:cNvSpPr>
          <p:nvPr>
            <p:ph type="sldNum" sz="quarter" idx="12"/>
          </p:nvPr>
        </p:nvSpPr>
        <p:spPr/>
        <p:txBody>
          <a:bodyPr/>
          <a:lstStyle/>
          <a:p>
            <a:fld id="{EF79ADEA-B933-47CC-A4E9-04E6298B917C}" type="slidenum">
              <a:rPr lang="en-US" smtClean="0"/>
              <a:pPr/>
              <a:t>43</a:t>
            </a:fld>
            <a:endParaRPr 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E68C0-4890-6A19-D5E4-8C9E8A7D72FE}"/>
              </a:ext>
            </a:extLst>
          </p:cNvPr>
          <p:cNvSpPr>
            <a:spLocks noGrp="1"/>
          </p:cNvSpPr>
          <p:nvPr>
            <p:ph type="title"/>
          </p:nvPr>
        </p:nvSpPr>
        <p:spPr/>
        <p:txBody>
          <a:bodyPr/>
          <a:lstStyle/>
          <a:p>
            <a:r>
              <a:rPr lang="en-CH" dirty="0"/>
              <a:t>Data class outline</a:t>
            </a:r>
          </a:p>
        </p:txBody>
      </p:sp>
      <p:sp>
        <p:nvSpPr>
          <p:cNvPr id="3" name="Content Placeholder 2">
            <a:extLst>
              <a:ext uri="{FF2B5EF4-FFF2-40B4-BE49-F238E27FC236}">
                <a16:creationId xmlns:a16="http://schemas.microsoft.com/office/drawing/2014/main" id="{4294940F-4376-D895-7388-88D7535C9634}"/>
              </a:ext>
            </a:extLst>
          </p:cNvPr>
          <p:cNvSpPr>
            <a:spLocks noGrp="1"/>
          </p:cNvSpPr>
          <p:nvPr>
            <p:ph idx="1"/>
          </p:nvPr>
        </p:nvSpPr>
        <p:spPr/>
        <p:txBody>
          <a:bodyPr>
            <a:normAutofit fontScale="47500" lnSpcReduction="20000"/>
          </a:bodyPr>
          <a:lstStyle/>
          <a:p>
            <a:pPr algn="l">
              <a:buFont typeface="+mj-lt"/>
              <a:buAutoNum type="arabicPeriod"/>
            </a:pPr>
            <a:r>
              <a:rPr lang="en-US" b="0" i="0" dirty="0">
                <a:solidFill>
                  <a:srgbClr val="1F2328"/>
                </a:solidFill>
                <a:effectLst/>
                <a:latin typeface="-apple-system"/>
              </a:rPr>
              <a:t>Introduction</a:t>
            </a:r>
          </a:p>
          <a:p>
            <a:pPr lvl="1"/>
            <a:r>
              <a:rPr lang="en-US" b="0" i="0" dirty="0">
                <a:solidFill>
                  <a:srgbClr val="1F2328"/>
                </a:solidFill>
                <a:effectLst/>
                <a:latin typeface="-apple-system"/>
              </a:rPr>
              <a:t>what data structures do you know? list, dictionary, set, tree, graph, array, database, …</a:t>
            </a:r>
          </a:p>
          <a:p>
            <a:pPr lvl="1"/>
            <a:r>
              <a:rPr lang="en-US" b="0" i="0" dirty="0">
                <a:solidFill>
                  <a:srgbClr val="1F2328"/>
                </a:solidFill>
                <a:effectLst/>
                <a:latin typeface="-apple-system"/>
              </a:rPr>
              <a:t>you could store data in a dictionary as a list — what makes you choose a data structure over another? speed (dictionary retrieval O(1), list O(n), demo this) memory (on disk, in memory)</a:t>
            </a:r>
          </a:p>
          <a:p>
            <a:pPr lvl="1"/>
            <a:r>
              <a:rPr lang="en-US" b="0" i="0" dirty="0">
                <a:solidFill>
                  <a:srgbClr val="1F2328"/>
                </a:solidFill>
                <a:effectLst/>
                <a:latin typeface="-apple-system"/>
              </a:rPr>
              <a:t>for what kind of data is each of the data structure good? list, dictionary … </a:t>
            </a:r>
            <a:r>
              <a:rPr lang="en-US" b="0" i="0" dirty="0" err="1">
                <a:solidFill>
                  <a:srgbClr val="1F2328"/>
                </a:solidFill>
                <a:effectLst/>
                <a:latin typeface="-apple-system"/>
              </a:rPr>
              <a:t>numpy</a:t>
            </a:r>
            <a:r>
              <a:rPr lang="en-US" b="0" i="0" dirty="0">
                <a:solidFill>
                  <a:srgbClr val="1F2328"/>
                </a:solidFill>
                <a:effectLst/>
                <a:latin typeface="-apple-system"/>
              </a:rPr>
              <a:t> array -&gt; n-d grid of data of the same basic type; efficient use of memory and for loops implemented at C-level for some operations pandas </a:t>
            </a:r>
            <a:r>
              <a:rPr lang="en-US" b="0" i="0" dirty="0" err="1">
                <a:solidFill>
                  <a:srgbClr val="1F2328"/>
                </a:solidFill>
                <a:effectLst/>
                <a:latin typeface="-apple-system"/>
              </a:rPr>
              <a:t>DataFrame</a:t>
            </a:r>
            <a:r>
              <a:rPr lang="en-US" b="0" i="0" dirty="0">
                <a:solidFill>
                  <a:srgbClr val="1F2328"/>
                </a:solidFill>
                <a:effectLst/>
                <a:latin typeface="-apple-system"/>
              </a:rPr>
              <a:t> -&gt; records of different types, e.g. info about experiment subscriber, experiment results by subscriber and condition, … ; efficient operations on columns; easy statistics and analytics on groups</a:t>
            </a:r>
          </a:p>
          <a:p>
            <a:pPr algn="l">
              <a:buFont typeface="+mj-lt"/>
              <a:buAutoNum type="arabicPeriod"/>
            </a:pPr>
            <a:r>
              <a:rPr lang="en-US" b="0" i="0" dirty="0">
                <a:solidFill>
                  <a:srgbClr val="1F2328"/>
                </a:solidFill>
                <a:effectLst/>
                <a:latin typeface="-apple-system"/>
              </a:rPr>
              <a:t>homogeneous array data: </a:t>
            </a:r>
            <a:r>
              <a:rPr lang="en-US" b="0" i="0" dirty="0" err="1">
                <a:solidFill>
                  <a:srgbClr val="1F2328"/>
                </a:solidFill>
                <a:effectLst/>
                <a:latin typeface="-apple-system"/>
              </a:rPr>
              <a:t>numpy</a:t>
            </a:r>
            <a:endParaRPr lang="en-US" b="0" i="0" dirty="0">
              <a:solidFill>
                <a:srgbClr val="1F2328"/>
              </a:solidFill>
              <a:effectLst/>
              <a:latin typeface="-apple-system"/>
            </a:endParaRPr>
          </a:p>
          <a:p>
            <a:pPr lvl="1"/>
            <a:r>
              <a:rPr lang="en-US" b="0" i="0" dirty="0">
                <a:solidFill>
                  <a:srgbClr val="1F2328"/>
                </a:solidFill>
                <a:effectLst/>
                <a:latin typeface="-apple-system"/>
              </a:rPr>
              <a:t>only small changes to </a:t>
            </a:r>
            <a:r>
              <a:rPr lang="en-US" b="0" i="0" dirty="0" err="1">
                <a:solidFill>
                  <a:srgbClr val="1F2328"/>
                </a:solidFill>
                <a:effectLst/>
                <a:latin typeface="-apple-system"/>
              </a:rPr>
              <a:t>numpy</a:t>
            </a:r>
            <a:r>
              <a:rPr lang="en-US" b="0" i="0" dirty="0">
                <a:solidFill>
                  <a:srgbClr val="1F2328"/>
                </a:solidFill>
                <a:effectLst/>
                <a:latin typeface="-apple-system"/>
              </a:rPr>
              <a:t> class to stress the overall topics</a:t>
            </a:r>
          </a:p>
          <a:p>
            <a:pPr lvl="1"/>
            <a:r>
              <a:rPr lang="en-US" b="0" i="0" dirty="0">
                <a:solidFill>
                  <a:srgbClr val="1F2328"/>
                </a:solidFill>
                <a:effectLst/>
                <a:latin typeface="-apple-system"/>
              </a:rPr>
              <a:t>one thing I suggest to add: </a:t>
            </a:r>
            <a:r>
              <a:rPr lang="en-US" b="0" i="0" dirty="0" err="1">
                <a:solidFill>
                  <a:srgbClr val="1F2328"/>
                </a:solidFill>
                <a:effectLst/>
                <a:latin typeface="-apple-system"/>
              </a:rPr>
              <a:t>memmap</a:t>
            </a:r>
            <a:r>
              <a:rPr lang="en-US" b="0" i="0" dirty="0">
                <a:solidFill>
                  <a:srgbClr val="1F2328"/>
                </a:solidFill>
                <a:effectLst/>
                <a:latin typeface="-apple-system"/>
              </a:rPr>
              <a:t>. What does it do, how much in this case it’s important to think about the operations we want to do on the array: view vs copy; random sampling is going to load all of the memory pages the samples are in. Even C- and Fortran-order are going to have a different impact on memory usage</a:t>
            </a:r>
          </a:p>
          <a:p>
            <a:pPr lvl="1"/>
            <a:r>
              <a:rPr lang="en-US" b="0" i="0" dirty="0">
                <a:solidFill>
                  <a:srgbClr val="1F2328"/>
                </a:solidFill>
                <a:effectLst/>
                <a:latin typeface="-apple-system"/>
              </a:rPr>
              <a:t>mention that HDF5 can also be used for efficient on-disk storage of array data</a:t>
            </a:r>
          </a:p>
          <a:p>
            <a:pPr algn="l">
              <a:buFont typeface="+mj-lt"/>
              <a:buAutoNum type="arabicPeriod" startAt="2"/>
            </a:pPr>
            <a:r>
              <a:rPr lang="en-US" b="0" i="0" dirty="0">
                <a:solidFill>
                  <a:srgbClr val="1F2328"/>
                </a:solidFill>
                <a:effectLst/>
                <a:latin typeface="-apple-system"/>
              </a:rPr>
              <a:t>heterogeneous, column-based data with index: pandas</a:t>
            </a:r>
          </a:p>
          <a:p>
            <a:pPr lvl="1"/>
            <a:r>
              <a:rPr lang="en-US" b="0" i="0" dirty="0">
                <a:solidFill>
                  <a:srgbClr val="1F2328"/>
                </a:solidFill>
                <a:effectLst/>
                <a:latin typeface="-apple-system"/>
              </a:rPr>
              <a:t>the topics of this part apply to pandas, spark, SQL databases, </a:t>
            </a:r>
            <a:r>
              <a:rPr lang="en-US" b="0" i="0" dirty="0" err="1">
                <a:solidFill>
                  <a:srgbClr val="1F2328"/>
                </a:solidFill>
                <a:effectLst/>
                <a:latin typeface="-apple-system"/>
              </a:rPr>
              <a:t>dask</a:t>
            </a:r>
            <a:r>
              <a:rPr lang="en-US" b="0" i="0" dirty="0">
                <a:solidFill>
                  <a:srgbClr val="1F2328"/>
                </a:solidFill>
                <a:effectLst/>
                <a:latin typeface="-apple-system"/>
              </a:rPr>
              <a:t>, … : they all share the same basic concepts; we’ll use pandas for convenience</a:t>
            </a:r>
          </a:p>
          <a:p>
            <a:pPr lvl="1"/>
            <a:r>
              <a:rPr lang="en-US" b="0" i="0" dirty="0">
                <a:solidFill>
                  <a:srgbClr val="1F2328"/>
                </a:solidFill>
                <a:effectLst/>
                <a:latin typeface="-apple-system"/>
              </a:rPr>
              <a:t>“tidy data” ideas</a:t>
            </a:r>
          </a:p>
          <a:p>
            <a:pPr lvl="1"/>
            <a:r>
              <a:rPr lang="en-US" b="0" i="0" dirty="0">
                <a:solidFill>
                  <a:srgbClr val="1F2328"/>
                </a:solidFill>
                <a:effectLst/>
                <a:latin typeface="-apple-system"/>
              </a:rPr>
              <a:t>just as in </a:t>
            </a:r>
            <a:r>
              <a:rPr lang="en-US" b="0" i="0" dirty="0" err="1">
                <a:solidFill>
                  <a:srgbClr val="1F2328"/>
                </a:solidFill>
                <a:effectLst/>
                <a:latin typeface="-apple-system"/>
              </a:rPr>
              <a:t>numpy</a:t>
            </a:r>
            <a:r>
              <a:rPr lang="en-US" b="0" i="0" dirty="0">
                <a:solidFill>
                  <a:srgbClr val="1F2328"/>
                </a:solidFill>
                <a:effectLst/>
                <a:latin typeface="-apple-system"/>
              </a:rPr>
              <a:t>, avoiding for loops is critical for both memory and speed consumption</a:t>
            </a:r>
          </a:p>
          <a:p>
            <a:pPr lvl="1"/>
            <a:r>
              <a:rPr lang="en-US" b="0" i="0" dirty="0">
                <a:solidFill>
                  <a:srgbClr val="1F2328"/>
                </a:solidFill>
                <a:effectLst/>
                <a:latin typeface="-apple-system"/>
              </a:rPr>
              <a:t>split, map, aggregate -&gt; basic ideas, related to tidy data; summary tables, pivots</a:t>
            </a:r>
          </a:p>
          <a:p>
            <a:pPr lvl="1"/>
            <a:r>
              <a:rPr lang="en-US" b="0" i="0" dirty="0">
                <a:solidFill>
                  <a:srgbClr val="1F2328"/>
                </a:solidFill>
                <a:effectLst/>
                <a:latin typeface="-apple-system"/>
              </a:rPr>
              <a:t>joins and anti-joins: basic and also how they can make some filtering cases easy, without for loops</a:t>
            </a:r>
          </a:p>
          <a:p>
            <a:pPr lvl="1"/>
            <a:r>
              <a:rPr lang="en-US" b="0" i="0" dirty="0">
                <a:solidFill>
                  <a:srgbClr val="1F2328"/>
                </a:solidFill>
                <a:effectLst/>
                <a:latin typeface="-apple-system"/>
              </a:rPr>
              <a:t>window functions</a:t>
            </a:r>
          </a:p>
          <a:p>
            <a:pPr lvl="1"/>
            <a:r>
              <a:rPr lang="en-US" b="0" i="0" dirty="0">
                <a:solidFill>
                  <a:srgbClr val="1F2328"/>
                </a:solidFill>
                <a:effectLst/>
                <a:latin typeface="-apple-system"/>
              </a:rPr>
              <a:t>coalescing: selecting one of several computations based on priority (eliminates if .. else mapping)</a:t>
            </a:r>
          </a:p>
          <a:p>
            <a:pPr lvl="1"/>
            <a:r>
              <a:rPr lang="en-US" b="0" i="0" dirty="0">
                <a:solidFill>
                  <a:srgbClr val="1F2328"/>
                </a:solidFill>
                <a:effectLst/>
                <a:latin typeface="-apple-system"/>
              </a:rPr>
              <a:t>briefly discuss strengths of pandas, spark, SQL databases, </a:t>
            </a:r>
            <a:r>
              <a:rPr lang="en-US" b="0" i="0" dirty="0" err="1">
                <a:solidFill>
                  <a:srgbClr val="1F2328"/>
                </a:solidFill>
                <a:effectLst/>
                <a:latin typeface="-apple-system"/>
              </a:rPr>
              <a:t>dask</a:t>
            </a:r>
            <a:endParaRPr lang="en-US" b="0" i="0" dirty="0">
              <a:solidFill>
                <a:srgbClr val="1F2328"/>
              </a:solidFill>
              <a:effectLst/>
              <a:latin typeface="-apple-system"/>
            </a:endParaRPr>
          </a:p>
          <a:p>
            <a:pPr algn="l">
              <a:buFont typeface="+mj-lt"/>
              <a:buAutoNum type="arabicPeriod" startAt="4"/>
            </a:pPr>
            <a:r>
              <a:rPr lang="en-US" b="0" i="0" dirty="0">
                <a:solidFill>
                  <a:srgbClr val="1F2328"/>
                </a:solidFill>
                <a:effectLst/>
                <a:latin typeface="-apple-system"/>
              </a:rPr>
              <a:t>(possibly) data organization topics</a:t>
            </a:r>
          </a:p>
          <a:p>
            <a:pPr lvl="1"/>
            <a:r>
              <a:rPr lang="en-US" b="0" i="0" dirty="0">
                <a:solidFill>
                  <a:srgbClr val="1F2328"/>
                </a:solidFill>
                <a:effectLst/>
                <a:latin typeface="-apple-system"/>
              </a:rPr>
              <a:t>data processing stages</a:t>
            </a:r>
          </a:p>
          <a:p>
            <a:pPr lvl="1"/>
            <a:r>
              <a:rPr lang="en-US" b="0" i="0" dirty="0">
                <a:solidFill>
                  <a:srgbClr val="1F2328"/>
                </a:solidFill>
                <a:effectLst/>
                <a:latin typeface="-apple-system"/>
              </a:rPr>
              <a:t>handling changes in the data</a:t>
            </a:r>
          </a:p>
          <a:p>
            <a:pPr lvl="1"/>
            <a:r>
              <a:rPr lang="en-US" b="0" i="0" dirty="0">
                <a:solidFill>
                  <a:srgbClr val="1F2328"/>
                </a:solidFill>
                <a:effectLst/>
                <a:latin typeface="-apple-system"/>
              </a:rPr>
              <a:t>missing values</a:t>
            </a:r>
          </a:p>
          <a:p>
            <a:endParaRPr lang="en-CH" dirty="0"/>
          </a:p>
        </p:txBody>
      </p:sp>
      <p:sp>
        <p:nvSpPr>
          <p:cNvPr id="4" name="Date Placeholder 3">
            <a:extLst>
              <a:ext uri="{FF2B5EF4-FFF2-40B4-BE49-F238E27FC236}">
                <a16:creationId xmlns:a16="http://schemas.microsoft.com/office/drawing/2014/main" id="{20127650-EBD9-8C60-CE92-1A333ED8BC6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13A28504-5673-91C1-8B23-9F481084FB8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B8083F1-AE11-4F7D-EA77-5D915DAF140B}"/>
              </a:ext>
            </a:extLst>
          </p:cNvPr>
          <p:cNvSpPr>
            <a:spLocks noGrp="1"/>
          </p:cNvSpPr>
          <p:nvPr>
            <p:ph type="sldNum" sz="quarter" idx="12"/>
          </p:nvPr>
        </p:nvSpPr>
        <p:spPr/>
        <p:txBody>
          <a:bodyPr/>
          <a:lstStyle/>
          <a:p>
            <a:fld id="{EF79ADEA-B933-47CC-A4E9-04E6298B917C}" type="slidenum">
              <a:rPr lang="en-US" smtClean="0"/>
              <a:pPr/>
              <a:t>44</a:t>
            </a:fld>
            <a:endParaRPr lang="en-US"/>
          </a:p>
        </p:txBody>
      </p:sp>
      <p:sp>
        <p:nvSpPr>
          <p:cNvPr id="7" name="Rectangle 6">
            <a:extLst>
              <a:ext uri="{FF2B5EF4-FFF2-40B4-BE49-F238E27FC236}">
                <a16:creationId xmlns:a16="http://schemas.microsoft.com/office/drawing/2014/main" id="{BE31291E-8C4A-8B2B-82A0-05CE3F09058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48493277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CH" dirty="0"/>
              <a:t>Goals (will be removed)</a:t>
            </a:r>
          </a:p>
        </p:txBody>
      </p:sp>
      <p:sp>
        <p:nvSpPr>
          <p:cNvPr id="6" name="Content Placeholder 5">
            <a:extLst>
              <a:ext uri="{FF2B5EF4-FFF2-40B4-BE49-F238E27FC236}">
                <a16:creationId xmlns:a16="http://schemas.microsoft.com/office/drawing/2014/main" id="{933DE50D-0F92-E023-A07C-9566D5A9362D}"/>
              </a:ext>
            </a:extLst>
          </p:cNvPr>
          <p:cNvSpPr>
            <a:spLocks noGrp="1"/>
          </p:cNvSpPr>
          <p:nvPr>
            <p:ph idx="1"/>
          </p:nvPr>
        </p:nvSpPr>
        <p:spPr/>
        <p:txBody>
          <a:bodyPr>
            <a:normAutofit/>
          </a:bodyPr>
          <a:lstStyle/>
          <a:p>
            <a:r>
              <a:rPr lang="en-CH" dirty="0"/>
              <a:t>Goals:</a:t>
            </a:r>
          </a:p>
          <a:p>
            <a:pPr lvl="1"/>
            <a:r>
              <a:rPr lang="en-CH" dirty="0"/>
              <a:t>Brief introduction to data structures</a:t>
            </a:r>
          </a:p>
          <a:p>
            <a:pPr lvl="2"/>
            <a:r>
              <a:rPr lang="en-CH" dirty="0"/>
              <a:t>why are there many? what are the trade-offs? Basic facts about Python lists, sets, and dictionaries (exercise)</a:t>
            </a:r>
          </a:p>
          <a:p>
            <a:pPr lvl="1"/>
            <a:r>
              <a:rPr lang="en-CH" dirty="0"/>
              <a:t>arrays, grid of homogeneous data (numpy)</a:t>
            </a:r>
          </a:p>
          <a:p>
            <a:pPr lvl="2"/>
            <a:r>
              <a:rPr lang="en-CH" dirty="0"/>
              <a:t>efficient storage in memory, interpretation layer, and C-level loops</a:t>
            </a:r>
          </a:p>
          <a:p>
            <a:pPr lvl="2"/>
            <a:r>
              <a:rPr lang="en-CH" dirty="0"/>
              <a:t>knowing this makes it easy to understand: view vs copy; when is C- or F-order better</a:t>
            </a:r>
          </a:p>
          <a:p>
            <a:pPr lvl="2"/>
            <a:r>
              <a:rPr lang="en-CH" dirty="0"/>
              <a:t>off-memory array: memmaps, HDF5 (and beyond C- and F-order, example 3D geodata)</a:t>
            </a:r>
          </a:p>
          <a:p>
            <a:pPr lvl="2"/>
            <a:r>
              <a:rPr lang="en-CH" dirty="0"/>
              <a:t>blosc: memory-compressed arrays</a:t>
            </a:r>
          </a:p>
          <a:p>
            <a:pPr lvl="1"/>
            <a:r>
              <a:rPr lang="en-CH" dirty="0"/>
              <a:t>tables, indexed columns of inhomogeneous data (pandas, dask, sql, …)</a:t>
            </a:r>
          </a:p>
          <a:p>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45</a:t>
            </a:fld>
            <a:endParaRPr lang="en-US"/>
          </a:p>
        </p:txBody>
      </p:sp>
      <p:sp>
        <p:nvSpPr>
          <p:cNvPr id="7" name="Rectangle 6">
            <a:extLst>
              <a:ext uri="{FF2B5EF4-FFF2-40B4-BE49-F238E27FC236}">
                <a16:creationId xmlns:a16="http://schemas.microsoft.com/office/drawing/2014/main" id="{DC02E2DB-0862-3C24-0A48-A26003A6F5D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0896854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77A0AA-AC0F-77FC-B29A-E66301C224E2}"/>
              </a:ext>
            </a:extLst>
          </p:cNvPr>
          <p:cNvSpPr>
            <a:spLocks noGrp="1"/>
          </p:cNvSpPr>
          <p:nvPr>
            <p:ph type="title"/>
          </p:nvPr>
        </p:nvSpPr>
        <p:spPr/>
        <p:txBody>
          <a:bodyPr/>
          <a:lstStyle/>
          <a:p>
            <a:endParaRPr lang="en-CH"/>
          </a:p>
        </p:txBody>
      </p:sp>
      <p:sp>
        <p:nvSpPr>
          <p:cNvPr id="6" name="Content Placeholder 5">
            <a:extLst>
              <a:ext uri="{FF2B5EF4-FFF2-40B4-BE49-F238E27FC236}">
                <a16:creationId xmlns:a16="http://schemas.microsoft.com/office/drawing/2014/main" id="{E84FEB28-6D5F-D566-8694-E8CC5CE2ADB5}"/>
              </a:ext>
            </a:extLst>
          </p:cNvPr>
          <p:cNvSpPr>
            <a:spLocks noGrp="1"/>
          </p:cNvSpPr>
          <p:nvPr>
            <p:ph idx="1"/>
          </p:nvPr>
        </p:nvSpPr>
        <p:spPr/>
        <p:txBody>
          <a:bodyPr>
            <a:normAutofit fontScale="70000" lnSpcReduction="20000"/>
          </a:bodyPr>
          <a:lstStyle/>
          <a:p>
            <a:r>
              <a:rPr lang="en-CH" dirty="0"/>
              <a:t>Part 1: data structures</a:t>
            </a:r>
          </a:p>
          <a:p>
            <a:pPr lvl="1"/>
            <a:r>
              <a:rPr lang="en-CH" dirty="0"/>
              <a:t>which data structures exist?</a:t>
            </a:r>
          </a:p>
          <a:p>
            <a:pPr lvl="2"/>
            <a:r>
              <a:rPr lang="en-CH" dirty="0"/>
              <a:t>which ones do we use most commonly in research? array, tables</a:t>
            </a:r>
          </a:p>
          <a:p>
            <a:pPr lvl="1"/>
            <a:r>
              <a:rPr lang="en-CH" dirty="0"/>
              <a:t>why do we have many?</a:t>
            </a:r>
          </a:p>
          <a:p>
            <a:pPr lvl="1"/>
            <a:r>
              <a:rPr lang="en-CH" dirty="0"/>
              <a:t>access time, memory, and algorithms (exercise)</a:t>
            </a:r>
          </a:p>
          <a:p>
            <a:r>
              <a:rPr lang="en-CH" dirty="0"/>
              <a:t>Part 2: arrays (numpy)</a:t>
            </a:r>
          </a:p>
          <a:p>
            <a:pPr lvl="1"/>
            <a:r>
              <a:rPr lang="en-CH" dirty="0"/>
              <a:t>why is it efficient? separate storage in memory from interpretation; copy vs view; broadcasting</a:t>
            </a:r>
          </a:p>
          <a:p>
            <a:pPr lvl="1"/>
            <a:r>
              <a:rPr lang="en-CH" dirty="0"/>
              <a:t>it’s only efficient if you don’t do for loops: the for loops are done in the native C</a:t>
            </a:r>
          </a:p>
          <a:p>
            <a:pPr lvl="2"/>
            <a:r>
              <a:rPr lang="en-CH" dirty="0"/>
              <a:t>exercises for that</a:t>
            </a:r>
          </a:p>
          <a:p>
            <a:pPr lvl="1"/>
            <a:r>
              <a:rPr lang="en-CH" dirty="0"/>
              <a:t>memory maps -&gt; on-disk arrays</a:t>
            </a:r>
          </a:p>
          <a:p>
            <a:pPr lvl="1"/>
            <a:r>
              <a:rPr lang="en-CH" dirty="0"/>
              <a:t>HDF5 -&gt; on-disk, chunked arrays</a:t>
            </a:r>
          </a:p>
          <a:p>
            <a:pPr lvl="1"/>
            <a:r>
              <a:rPr lang="en-CH" dirty="0"/>
              <a:t>more: compressed storage (blosc)</a:t>
            </a:r>
          </a:p>
          <a:p>
            <a:r>
              <a:rPr lang="en-CH" dirty="0"/>
              <a:t>Part 3: tables (pandas, dask, SQL, …)</a:t>
            </a:r>
          </a:p>
          <a:p>
            <a:pPr lvl="1"/>
            <a:r>
              <a:rPr lang="en-CH" dirty="0"/>
              <a:t>calculations are done by column, rows have index</a:t>
            </a:r>
          </a:p>
          <a:p>
            <a:pPr lvl="1"/>
            <a:r>
              <a:rPr lang="en-CH" dirty="0"/>
              <a:t>it’s only efficient if you don’t do for loops: split-group-appy, join, window functions</a:t>
            </a:r>
          </a:p>
          <a:p>
            <a:pPr lvl="2"/>
            <a:r>
              <a:rPr lang="en-CH" dirty="0"/>
              <a:t>exercises for that</a:t>
            </a:r>
          </a:p>
          <a:p>
            <a:pPr lvl="1"/>
            <a:r>
              <a:rPr lang="en-CH" dirty="0"/>
              <a:t>concept of “tidy data”, show example of difficult operation on table that becomes easy with tidy data</a:t>
            </a:r>
          </a:p>
          <a:p>
            <a:pPr lvl="1"/>
            <a:endParaRPr lang="en-CH" dirty="0"/>
          </a:p>
        </p:txBody>
      </p:sp>
      <p:sp>
        <p:nvSpPr>
          <p:cNvPr id="2" name="Date Placeholder 1">
            <a:extLst>
              <a:ext uri="{FF2B5EF4-FFF2-40B4-BE49-F238E27FC236}">
                <a16:creationId xmlns:a16="http://schemas.microsoft.com/office/drawing/2014/main" id="{8107D6D5-1F4A-CB05-0EBF-EF498206249F}"/>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A8AE9B60-D431-90E3-7A21-6961D807985B}"/>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851EF6B5-A08C-2300-32D2-630EC8F08655}"/>
              </a:ext>
            </a:extLst>
          </p:cNvPr>
          <p:cNvSpPr>
            <a:spLocks noGrp="1"/>
          </p:cNvSpPr>
          <p:nvPr>
            <p:ph type="sldNum" sz="quarter" idx="12"/>
          </p:nvPr>
        </p:nvSpPr>
        <p:spPr/>
        <p:txBody>
          <a:bodyPr/>
          <a:lstStyle/>
          <a:p>
            <a:fld id="{EF79ADEA-B933-47CC-A4E9-04E6298B917C}" type="slidenum">
              <a:rPr lang="en-US" smtClean="0"/>
              <a:pPr/>
              <a:t>46</a:t>
            </a:fld>
            <a:endParaRPr lang="en-US"/>
          </a:p>
        </p:txBody>
      </p:sp>
      <p:sp>
        <p:nvSpPr>
          <p:cNvPr id="7" name="Rectangle 6">
            <a:extLst>
              <a:ext uri="{FF2B5EF4-FFF2-40B4-BE49-F238E27FC236}">
                <a16:creationId xmlns:a16="http://schemas.microsoft.com/office/drawing/2014/main" id="{35FA4663-4D23-D731-B270-FC86B972942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37350936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noFill/>
        </p:spPr>
        <p:txBody>
          <a:bodyPr/>
          <a:lstStyle/>
          <a:p>
            <a:r>
              <a:rPr lang="en-US" dirty="0"/>
              <a:t>Data types</a:t>
            </a:r>
          </a:p>
        </p:txBody>
      </p:sp>
      <p:sp>
        <p:nvSpPr>
          <p:cNvPr id="31747" name="Rectangle 3"/>
          <p:cNvSpPr>
            <a:spLocks noGrp="1" noChangeArrowheads="1"/>
          </p:cNvSpPr>
          <p:nvPr>
            <p:ph idx="1"/>
          </p:nvPr>
        </p:nvSpPr>
        <p:spPr>
          <a:xfrm>
            <a:off x="983432" y="1484784"/>
            <a:ext cx="8642176" cy="4692179"/>
          </a:xfrm>
        </p:spPr>
        <p:txBody>
          <a:bodyPr>
            <a:normAutofit fontScale="85000" lnSpcReduction="20000"/>
          </a:bodyPr>
          <a:lstStyle/>
          <a:p>
            <a:pPr>
              <a:lnSpc>
                <a:spcPct val="90000"/>
              </a:lnSpc>
            </a:pPr>
            <a:r>
              <a:rPr lang="en-US" dirty="0"/>
              <a:t>obvious but: different data structures are for storing different things</a:t>
            </a:r>
          </a:p>
          <a:p>
            <a:pPr lvl="1"/>
            <a:r>
              <a:rPr lang="en-US" dirty="0"/>
              <a:t>lists: sequences, ordered items -&gt; stack, queue; sorted search</a:t>
            </a:r>
          </a:p>
          <a:p>
            <a:pPr lvl="1"/>
            <a:r>
              <a:rPr lang="en-US" dirty="0"/>
              <a:t>sets: bunch of items, no order</a:t>
            </a:r>
          </a:p>
          <a:p>
            <a:pPr lvl="1"/>
            <a:r>
              <a:rPr lang="en-US" dirty="0"/>
              <a:t>dictionaries: key-value</a:t>
            </a:r>
          </a:p>
          <a:p>
            <a:r>
              <a:rPr lang="en-US" dirty="0"/>
              <a:t>what’s maybe not obvious is that these data structures are specialized because they have speed or memory advantages</a:t>
            </a:r>
          </a:p>
          <a:p>
            <a:pPr lvl="1"/>
            <a:r>
              <a:rPr lang="en-US" dirty="0"/>
              <a:t>Q: what is the time to retrieve an item from a list? from a dictionary? from a set?</a:t>
            </a:r>
          </a:p>
          <a:p>
            <a:r>
              <a:rPr lang="en-US" dirty="0" err="1"/>
              <a:t>Numpy</a:t>
            </a:r>
            <a:r>
              <a:rPr lang="en-US" dirty="0"/>
              <a:t> also is a specialized data structure</a:t>
            </a:r>
          </a:p>
          <a:p>
            <a:pPr lvl="1"/>
            <a:endParaRPr lang="en-US" dirty="0"/>
          </a:p>
          <a:p>
            <a:r>
              <a:rPr lang="en-US" dirty="0"/>
              <a:t>Q (exercise): what data structure would you use to represent </a:t>
            </a:r>
          </a:p>
          <a:p>
            <a:pPr lvl="1"/>
            <a:r>
              <a:rPr lang="en-US" dirty="0"/>
              <a:t>a graph? A: either a dictionary or a </a:t>
            </a:r>
            <a:r>
              <a:rPr lang="en-US" dirty="0" err="1"/>
              <a:t>numpy</a:t>
            </a:r>
            <a:r>
              <a:rPr lang="en-US" dirty="0"/>
              <a:t> array (adjacency matrix)</a:t>
            </a:r>
          </a:p>
          <a:p>
            <a:pPr lvl="1"/>
            <a:r>
              <a:rPr lang="en-US" dirty="0"/>
              <a:t>a sound wave?</a:t>
            </a:r>
          </a:p>
          <a:p>
            <a:pPr lvl="1"/>
            <a:r>
              <a:rPr lang="en-US" dirty="0"/>
              <a:t>have a look at Advent of Code to find other examples</a:t>
            </a:r>
          </a:p>
          <a:p>
            <a:pPr marL="457200" lvl="1" indent="0">
              <a:buNone/>
            </a:pPr>
            <a:endParaRPr lang="en-US" dirty="0"/>
          </a:p>
          <a:p>
            <a:pPr marL="0" indent="0">
              <a:lnSpc>
                <a:spcPct val="90000"/>
              </a:lnSpc>
              <a:buNone/>
            </a:pPr>
            <a:endParaRPr lang="en-US" dirty="0"/>
          </a:p>
        </p:txBody>
      </p:sp>
      <p:sp>
        <p:nvSpPr>
          <p:cNvPr id="3" name="Date Placeholder 2"/>
          <p:cNvSpPr>
            <a:spLocks noGrp="1"/>
          </p:cNvSpPr>
          <p:nvPr>
            <p:ph type="dt" sz="half" idx="10"/>
          </p:nvPr>
        </p:nvSpPr>
        <p:spPr/>
        <p:txBody>
          <a:bodyPr/>
          <a:lstStyle/>
          <a:p>
            <a:r>
              <a:rPr lang="de-CH"/>
              <a:t>July 2024, CC BY-SA 4.0</a:t>
            </a:r>
            <a:endParaRPr lang="en-US"/>
          </a:p>
        </p:txBody>
      </p:sp>
      <p:sp>
        <p:nvSpPr>
          <p:cNvPr id="4" name="Footer Placeholder 3"/>
          <p:cNvSpPr>
            <a:spLocks noGrp="1"/>
          </p:cNvSpPr>
          <p:nvPr>
            <p:ph type="ftr" sz="quarter" idx="11"/>
          </p:nvPr>
        </p:nvSpPr>
        <p:spPr/>
        <p:txBody>
          <a:bodyPr/>
          <a:lstStyle/>
          <a:p>
            <a:r>
              <a:rPr lang="en-US"/>
              <a:t>Data, v1.0</a:t>
            </a:r>
          </a:p>
        </p:txBody>
      </p:sp>
      <p:sp>
        <p:nvSpPr>
          <p:cNvPr id="2" name="Slide Number Placeholder 1">
            <a:extLst>
              <a:ext uri="{FF2B5EF4-FFF2-40B4-BE49-F238E27FC236}">
                <a16:creationId xmlns:a16="http://schemas.microsoft.com/office/drawing/2014/main" id="{2255A5EA-AA65-F05F-4658-EDA6D5CEED05}"/>
              </a:ext>
            </a:extLst>
          </p:cNvPr>
          <p:cNvSpPr>
            <a:spLocks noGrp="1"/>
          </p:cNvSpPr>
          <p:nvPr>
            <p:ph type="sldNum" sz="quarter" idx="12"/>
          </p:nvPr>
        </p:nvSpPr>
        <p:spPr/>
        <p:txBody>
          <a:bodyPr/>
          <a:lstStyle/>
          <a:p>
            <a:fld id="{EF79ADEA-B933-47CC-A4E9-04E6298B917C}" type="slidenum">
              <a:rPr lang="en-US" smtClean="0"/>
              <a:pPr/>
              <a:t>47</a:t>
            </a:fld>
            <a:endParaRPr lang="en-US"/>
          </a:p>
        </p:txBody>
      </p:sp>
      <p:sp>
        <p:nvSpPr>
          <p:cNvPr id="5" name="Rectangle 4">
            <a:extLst>
              <a:ext uri="{FF2B5EF4-FFF2-40B4-BE49-F238E27FC236}">
                <a16:creationId xmlns:a16="http://schemas.microsoft.com/office/drawing/2014/main" id="{F8B4D0B2-A90C-50F8-A8A8-7707B10E0BD9}"/>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401884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74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174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174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174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174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174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1747">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1747">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1747">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74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 ordered, heterogeneous storage, stack/queue, fast access by index, slow search</a:t>
            </a:r>
          </a:p>
          <a:p>
            <a:r>
              <a:rPr lang="en-CH" dirty="0"/>
              <a:t>set: unordered</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dirty="0"/>
              <a:t>priority  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48</a:t>
            </a:fld>
            <a:endParaRPr lang="en-US"/>
          </a:p>
        </p:txBody>
      </p:sp>
    </p:spTree>
    <p:extLst>
      <p:ext uri="{BB962C8B-B14F-4D97-AF65-F5344CB8AC3E}">
        <p14:creationId xmlns:p14="http://schemas.microsoft.com/office/powerpoint/2010/main" val="326302709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CDE18-6777-76EC-EA83-32D4A908EC88}"/>
              </a:ext>
            </a:extLst>
          </p:cNvPr>
          <p:cNvSpPr>
            <a:spLocks noGrp="1"/>
          </p:cNvSpPr>
          <p:nvPr>
            <p:ph type="title"/>
          </p:nvPr>
        </p:nvSpPr>
        <p:spPr/>
        <p:txBody>
          <a:bodyPr/>
          <a:lstStyle/>
          <a:p>
            <a:r>
              <a:rPr lang="en-CH" dirty="0"/>
              <a:t>Data structures</a:t>
            </a:r>
          </a:p>
        </p:txBody>
      </p:sp>
      <p:sp>
        <p:nvSpPr>
          <p:cNvPr id="3" name="Content Placeholder 2">
            <a:extLst>
              <a:ext uri="{FF2B5EF4-FFF2-40B4-BE49-F238E27FC236}">
                <a16:creationId xmlns:a16="http://schemas.microsoft.com/office/drawing/2014/main" id="{1C82BA66-71AC-382C-AD9D-073DD9525B81}"/>
              </a:ext>
            </a:extLst>
          </p:cNvPr>
          <p:cNvSpPr>
            <a:spLocks noGrp="1"/>
          </p:cNvSpPr>
          <p:nvPr>
            <p:ph idx="1"/>
          </p:nvPr>
        </p:nvSpPr>
        <p:spPr/>
        <p:txBody>
          <a:bodyPr/>
          <a:lstStyle/>
          <a:p>
            <a:r>
              <a:rPr lang="en-CH" dirty="0"/>
              <a:t>You might know the native Python data structures (ask which ones): lists, tuples, sets, and dictionaries</a:t>
            </a:r>
          </a:p>
          <a:p>
            <a:r>
              <a:rPr lang="en-CH" dirty="0"/>
              <a:t>There are also other data structures in the standard libraries</a:t>
            </a:r>
          </a:p>
          <a:p>
            <a:r>
              <a:rPr lang="en-CH" dirty="0"/>
              <a:t>There is a whole theory of data structures</a:t>
            </a:r>
          </a:p>
          <a:p>
            <a:r>
              <a:rPr lang="en-CH" dirty="0"/>
              <a:t>For example:</a:t>
            </a:r>
          </a:p>
          <a:p>
            <a:pPr lvl="1"/>
            <a:r>
              <a:rPr lang="en-CH" dirty="0"/>
              <a:t>queue</a:t>
            </a:r>
          </a:p>
          <a:p>
            <a:pPr lvl="1"/>
            <a:r>
              <a:rPr lang="en-CH" dirty="0"/>
              <a:t>priority queues</a:t>
            </a:r>
          </a:p>
          <a:p>
            <a:pPr marL="0" indent="0">
              <a:buNone/>
            </a:pPr>
            <a:endParaRPr lang="en-CH" dirty="0"/>
          </a:p>
        </p:txBody>
      </p:sp>
      <p:sp>
        <p:nvSpPr>
          <p:cNvPr id="4" name="Date Placeholder 3">
            <a:extLst>
              <a:ext uri="{FF2B5EF4-FFF2-40B4-BE49-F238E27FC236}">
                <a16:creationId xmlns:a16="http://schemas.microsoft.com/office/drawing/2014/main" id="{3BB8FE5C-C3E5-44FD-C5F8-7B260E554B3B}"/>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E729DA3A-391A-EAC2-0B7A-96A69945C6A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DB96E5E-AC0E-F3F8-600E-31553D896B59}"/>
              </a:ext>
            </a:extLst>
          </p:cNvPr>
          <p:cNvSpPr>
            <a:spLocks noGrp="1"/>
          </p:cNvSpPr>
          <p:nvPr>
            <p:ph type="sldNum" sz="quarter" idx="12"/>
          </p:nvPr>
        </p:nvSpPr>
        <p:spPr/>
        <p:txBody>
          <a:bodyPr/>
          <a:lstStyle/>
          <a:p>
            <a:fld id="{EF79ADEA-B933-47CC-A4E9-04E6298B917C}" type="slidenum">
              <a:rPr lang="en-US" smtClean="0"/>
              <a:pPr/>
              <a:t>49</a:t>
            </a:fld>
            <a:endParaRPr lang="en-US"/>
          </a:p>
        </p:txBody>
      </p:sp>
      <p:sp>
        <p:nvSpPr>
          <p:cNvPr id="7" name="TextBox 6">
            <a:extLst>
              <a:ext uri="{FF2B5EF4-FFF2-40B4-BE49-F238E27FC236}">
                <a16:creationId xmlns:a16="http://schemas.microsoft.com/office/drawing/2014/main" id="{0ADB465C-0873-419D-2AC3-5D80D2DDA23B}"/>
              </a:ext>
            </a:extLst>
          </p:cNvPr>
          <p:cNvSpPr txBox="1"/>
          <p:nvPr/>
        </p:nvSpPr>
        <p:spPr>
          <a:xfrm>
            <a:off x="4655840" y="3645024"/>
            <a:ext cx="5904656" cy="2308324"/>
          </a:xfrm>
          <a:prstGeom prst="rect">
            <a:avLst/>
          </a:prstGeom>
          <a:solidFill>
            <a:srgbClr val="FFFF00"/>
          </a:solidFill>
        </p:spPr>
        <p:txBody>
          <a:bodyPr wrap="square" rtlCol="0">
            <a:spAutoFit/>
          </a:bodyPr>
          <a:lstStyle/>
          <a:p>
            <a:r>
              <a:rPr lang="en-CH" dirty="0"/>
              <a:t>I want to give a taste of how to think about data structures:</a:t>
            </a:r>
          </a:p>
          <a:p>
            <a:pPr marL="285750" indent="-285750">
              <a:buFontTx/>
              <a:buChar char="-"/>
            </a:pPr>
            <a:r>
              <a:rPr lang="en-CH" dirty="0"/>
              <a:t>what is stored</a:t>
            </a:r>
          </a:p>
          <a:p>
            <a:pPr marL="285750" indent="-285750">
              <a:buFontTx/>
              <a:buChar char="-"/>
            </a:pPr>
            <a:r>
              <a:rPr lang="en-CH" dirty="0"/>
              <a:t>what are the operations that can be done on them</a:t>
            </a:r>
          </a:p>
          <a:p>
            <a:pPr marL="285750" indent="-285750">
              <a:buFontTx/>
              <a:buChar char="-"/>
            </a:pPr>
            <a:r>
              <a:rPr lang="en-CH" dirty="0"/>
              <a:t>how they are implemented and how efficient that is, is another matter (e.g. representation of graphs in matrices vs dictionaries)</a:t>
            </a:r>
          </a:p>
          <a:p>
            <a:pPr marL="285750" indent="-285750">
              <a:buFontTx/>
              <a:buChar char="-"/>
            </a:pPr>
            <a:r>
              <a:rPr lang="en-CH" dirty="0"/>
              <a:t>you don’t need to know the implementation, j</a:t>
            </a:r>
            <a:r>
              <a:rPr lang="en-US" dirty="0"/>
              <a:t>us</a:t>
            </a:r>
            <a:r>
              <a:rPr lang="en-CH" dirty="0"/>
              <a:t>t the efficiency of each operation</a:t>
            </a:r>
          </a:p>
        </p:txBody>
      </p:sp>
      <p:sp>
        <p:nvSpPr>
          <p:cNvPr id="8" name="Rectangle 7">
            <a:extLst>
              <a:ext uri="{FF2B5EF4-FFF2-40B4-BE49-F238E27FC236}">
                <a16:creationId xmlns:a16="http://schemas.microsoft.com/office/drawing/2014/main" id="{ED0BE99A-1167-A123-57D4-7F21C3EF5475}"/>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5978952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Hands-on (interactive)</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a:bodyPr>
          <a:lstStyle/>
          <a:p>
            <a:r>
              <a:rPr lang="en-US" dirty="0"/>
              <a:t>what data structure would you use to represent </a:t>
            </a:r>
          </a:p>
          <a:p>
            <a:pPr lvl="1"/>
            <a:r>
              <a:rPr lang="en-US" dirty="0"/>
              <a:t>a graph? A: either a dictionary or a </a:t>
            </a:r>
            <a:r>
              <a:rPr lang="en-US" dirty="0" err="1"/>
              <a:t>numpy</a:t>
            </a:r>
            <a:r>
              <a:rPr lang="en-US" dirty="0"/>
              <a:t> array (adjacency matrix)</a:t>
            </a:r>
          </a:p>
          <a:p>
            <a:pPr lvl="1"/>
            <a:r>
              <a:rPr lang="en-US" dirty="0"/>
              <a:t>a sound wave?</a:t>
            </a:r>
          </a:p>
          <a:p>
            <a:pPr lvl="1"/>
            <a:r>
              <a:rPr lang="en-US" dirty="0"/>
              <a:t>have a look at Advent of Code to find other examples</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5</a:t>
            </a:fld>
            <a:endParaRPr lang="en-US"/>
          </a:p>
        </p:txBody>
      </p:sp>
    </p:spTree>
    <p:extLst>
      <p:ext uri="{BB962C8B-B14F-4D97-AF65-F5344CB8AC3E}">
        <p14:creationId xmlns:p14="http://schemas.microsoft.com/office/powerpoint/2010/main" val="106953466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B5C1-84C9-89E3-6DDE-96E79DE94A69}"/>
              </a:ext>
            </a:extLst>
          </p:cNvPr>
          <p:cNvSpPr>
            <a:spLocks noGrp="1"/>
          </p:cNvSpPr>
          <p:nvPr>
            <p:ph type="title"/>
          </p:nvPr>
        </p:nvSpPr>
        <p:spPr/>
        <p:txBody>
          <a:bodyPr/>
          <a:lstStyle/>
          <a:p>
            <a:r>
              <a:rPr lang="en-CH" dirty="0"/>
              <a:t>Lists</a:t>
            </a:r>
          </a:p>
        </p:txBody>
      </p:sp>
      <p:sp>
        <p:nvSpPr>
          <p:cNvPr id="3" name="Content Placeholder 2">
            <a:extLst>
              <a:ext uri="{FF2B5EF4-FFF2-40B4-BE49-F238E27FC236}">
                <a16:creationId xmlns:a16="http://schemas.microsoft.com/office/drawing/2014/main" id="{6E340A38-DFE1-6274-344C-67955FE8FB6F}"/>
              </a:ext>
            </a:extLst>
          </p:cNvPr>
          <p:cNvSpPr>
            <a:spLocks noGrp="1"/>
          </p:cNvSpPr>
          <p:nvPr>
            <p:ph idx="1"/>
          </p:nvPr>
        </p:nvSpPr>
        <p:spPr/>
        <p:txBody>
          <a:bodyPr>
            <a:normAutofit fontScale="85000" lnSpcReduction="20000"/>
          </a:bodyPr>
          <a:lstStyle/>
          <a:p>
            <a:pPr marL="457200" lvl="1" indent="0">
              <a:buNone/>
            </a:pPr>
            <a:endParaRPr lang="en-CH" dirty="0"/>
          </a:p>
          <a:p>
            <a:pPr marL="457200" lvl="1" indent="0">
              <a:buNone/>
            </a:pPr>
            <a:r>
              <a:rPr lang="en-CH" dirty="0"/>
              <a:t>Content: ordered sequence on items, any data type</a:t>
            </a:r>
          </a:p>
          <a:p>
            <a:pPr marL="457200" lvl="1" indent="0">
              <a:buNone/>
            </a:pPr>
            <a:r>
              <a:rPr lang="en-CH" dirty="0"/>
              <a:t>Operations (subset):</a:t>
            </a:r>
          </a:p>
          <a:p>
            <a:pPr lvl="1">
              <a:buFontTx/>
              <a:buChar char="-"/>
            </a:pPr>
            <a:r>
              <a:rPr lang="en-CH" dirty="0"/>
              <a:t>append</a:t>
            </a:r>
          </a:p>
          <a:p>
            <a:pPr lvl="1">
              <a:buFontTx/>
              <a:buChar char="-"/>
            </a:pPr>
            <a:r>
              <a:rPr lang="en-CH" dirty="0"/>
              <a:t>insert</a:t>
            </a:r>
          </a:p>
          <a:p>
            <a:pPr lvl="1">
              <a:buFontTx/>
              <a:buChar char="-"/>
            </a:pPr>
            <a:r>
              <a:rPr lang="en-CH" dirty="0"/>
              <a:t>“is in”</a:t>
            </a:r>
          </a:p>
          <a:p>
            <a:pPr lvl="1">
              <a:buFontTx/>
              <a:buChar char="-"/>
            </a:pPr>
            <a:r>
              <a:rPr lang="en-CH" dirty="0"/>
              <a:t>search sorted</a:t>
            </a:r>
          </a:p>
          <a:p>
            <a:pPr lvl="1">
              <a:buFontTx/>
              <a:buChar char="-"/>
            </a:pPr>
            <a:endParaRPr lang="en-CH" dirty="0"/>
          </a:p>
          <a:p>
            <a:pPr marL="457200" lvl="1" indent="0">
              <a:buNone/>
            </a:pPr>
            <a:r>
              <a:rPr lang="en-CH" dirty="0"/>
              <a:t>Implementations can be different! </a:t>
            </a:r>
          </a:p>
          <a:p>
            <a:pPr marL="457200" lvl="1" indent="0">
              <a:buNone/>
            </a:pPr>
            <a:r>
              <a:rPr lang="en-CH" dirty="0"/>
              <a:t>Python list</a:t>
            </a:r>
          </a:p>
          <a:p>
            <a:pPr marL="457200" lvl="1" indent="0">
              <a:buNone/>
            </a:pPr>
            <a:r>
              <a:rPr lang="en-CH" dirty="0"/>
              <a:t>Linked list</a:t>
            </a:r>
          </a:p>
          <a:p>
            <a:pPr marL="457200" lvl="1" indent="0">
              <a:buNone/>
            </a:pPr>
            <a:r>
              <a:rPr lang="en-CH" dirty="0"/>
              <a:t>numpy array</a:t>
            </a:r>
          </a:p>
          <a:p>
            <a:endParaRPr lang="en-CH" dirty="0"/>
          </a:p>
          <a:p>
            <a:r>
              <a:rPr lang="en-CH" dirty="0"/>
              <a:t>Guess the complexity</a:t>
            </a:r>
          </a:p>
          <a:p>
            <a:r>
              <a:rPr lang="en-CH" dirty="0"/>
              <a:t>Note that a numpy array is similar, but “append” is linear</a:t>
            </a:r>
          </a:p>
        </p:txBody>
      </p:sp>
      <p:sp>
        <p:nvSpPr>
          <p:cNvPr id="4" name="Date Placeholder 3">
            <a:extLst>
              <a:ext uri="{FF2B5EF4-FFF2-40B4-BE49-F238E27FC236}">
                <a16:creationId xmlns:a16="http://schemas.microsoft.com/office/drawing/2014/main" id="{F8BDF7E3-0561-C305-19F9-C78F41DBA7E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416B5E4A-5506-DDF0-58BA-BC5B777B48A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0C0C158-7A3B-C729-501A-D36B2A41B1DC}"/>
              </a:ext>
            </a:extLst>
          </p:cNvPr>
          <p:cNvSpPr>
            <a:spLocks noGrp="1"/>
          </p:cNvSpPr>
          <p:nvPr>
            <p:ph type="sldNum" sz="quarter" idx="12"/>
          </p:nvPr>
        </p:nvSpPr>
        <p:spPr/>
        <p:txBody>
          <a:bodyPr/>
          <a:lstStyle/>
          <a:p>
            <a:fld id="{EF79ADEA-B933-47CC-A4E9-04E6298B917C}" type="slidenum">
              <a:rPr lang="en-US" smtClean="0"/>
              <a:pPr/>
              <a:t>50</a:t>
            </a:fld>
            <a:endParaRPr lang="en-US"/>
          </a:p>
        </p:txBody>
      </p:sp>
    </p:spTree>
    <p:extLst>
      <p:ext uri="{BB962C8B-B14F-4D97-AF65-F5344CB8AC3E}">
        <p14:creationId xmlns:p14="http://schemas.microsoft.com/office/powerpoint/2010/main" val="82281709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C6748-45D6-631F-FD21-16BECF44BF1E}"/>
              </a:ext>
            </a:extLst>
          </p:cNvPr>
          <p:cNvSpPr>
            <a:spLocks noGrp="1"/>
          </p:cNvSpPr>
          <p:nvPr>
            <p:ph type="title"/>
          </p:nvPr>
        </p:nvSpPr>
        <p:spPr/>
        <p:txBody>
          <a:bodyPr/>
          <a:lstStyle/>
          <a:p>
            <a:endParaRPr lang="en-CH" dirty="0"/>
          </a:p>
        </p:txBody>
      </p:sp>
      <p:sp>
        <p:nvSpPr>
          <p:cNvPr id="3" name="Content Placeholder 2">
            <a:extLst>
              <a:ext uri="{FF2B5EF4-FFF2-40B4-BE49-F238E27FC236}">
                <a16:creationId xmlns:a16="http://schemas.microsoft.com/office/drawing/2014/main" id="{51E67C24-753E-E9C7-0484-1C71923BA76E}"/>
              </a:ext>
            </a:extLst>
          </p:cNvPr>
          <p:cNvSpPr>
            <a:spLocks noGrp="1"/>
          </p:cNvSpPr>
          <p:nvPr>
            <p:ph idx="1"/>
          </p:nvPr>
        </p:nvSpPr>
        <p:spPr/>
        <p:txBody>
          <a:bodyPr/>
          <a:lstStyle/>
          <a:p>
            <a:r>
              <a:rPr lang="en-CH" dirty="0"/>
              <a:t>For example:</a:t>
            </a:r>
          </a:p>
          <a:p>
            <a:pPr lvl="1"/>
            <a:r>
              <a:rPr lang="en-CH" dirty="0"/>
              <a:t>Accumulating results in a list vs a numpy array</a:t>
            </a:r>
          </a:p>
          <a:p>
            <a:pPr lvl="1"/>
            <a:r>
              <a:rPr lang="en-CH" dirty="0"/>
              <a:t>list: 2*n   -&gt; O(n)</a:t>
            </a:r>
          </a:p>
          <a:p>
            <a:pPr lvl="1"/>
            <a:r>
              <a:rPr lang="en-CH" dirty="0"/>
              <a:t>array: n * (n – 1) / 2  -&gt; O(n^2)</a:t>
            </a:r>
          </a:p>
        </p:txBody>
      </p:sp>
      <p:sp>
        <p:nvSpPr>
          <p:cNvPr id="4" name="Date Placeholder 3">
            <a:extLst>
              <a:ext uri="{FF2B5EF4-FFF2-40B4-BE49-F238E27FC236}">
                <a16:creationId xmlns:a16="http://schemas.microsoft.com/office/drawing/2014/main" id="{15444743-EFC0-0CDD-B9AD-D7234893FD9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A55AD29-B22E-F12F-AA8A-4DC4050DF65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6F9106F-B769-4C5D-ECB5-8D0463292274}"/>
              </a:ext>
            </a:extLst>
          </p:cNvPr>
          <p:cNvSpPr>
            <a:spLocks noGrp="1"/>
          </p:cNvSpPr>
          <p:nvPr>
            <p:ph type="sldNum" sz="quarter" idx="12"/>
          </p:nvPr>
        </p:nvSpPr>
        <p:spPr/>
        <p:txBody>
          <a:bodyPr/>
          <a:lstStyle/>
          <a:p>
            <a:fld id="{EF79ADEA-B933-47CC-A4E9-04E6298B917C}" type="slidenum">
              <a:rPr lang="en-US" smtClean="0"/>
              <a:pPr/>
              <a:t>51</a:t>
            </a:fld>
            <a:endParaRPr lang="en-US"/>
          </a:p>
        </p:txBody>
      </p:sp>
    </p:spTree>
    <p:extLst>
      <p:ext uri="{BB962C8B-B14F-4D97-AF65-F5344CB8AC3E}">
        <p14:creationId xmlns:p14="http://schemas.microsoft.com/office/powerpoint/2010/main" val="294504298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B5C1-84C9-89E3-6DDE-96E79DE94A69}"/>
              </a:ext>
            </a:extLst>
          </p:cNvPr>
          <p:cNvSpPr>
            <a:spLocks noGrp="1"/>
          </p:cNvSpPr>
          <p:nvPr>
            <p:ph type="title"/>
          </p:nvPr>
        </p:nvSpPr>
        <p:spPr/>
        <p:txBody>
          <a:bodyPr/>
          <a:lstStyle/>
          <a:p>
            <a:r>
              <a:rPr lang="en-CH" dirty="0"/>
              <a:t>Dictionaries (“hashmap”)</a:t>
            </a:r>
          </a:p>
        </p:txBody>
      </p:sp>
      <p:sp>
        <p:nvSpPr>
          <p:cNvPr id="3" name="Content Placeholder 2">
            <a:extLst>
              <a:ext uri="{FF2B5EF4-FFF2-40B4-BE49-F238E27FC236}">
                <a16:creationId xmlns:a16="http://schemas.microsoft.com/office/drawing/2014/main" id="{6E340A38-DFE1-6274-344C-67955FE8FB6F}"/>
              </a:ext>
            </a:extLst>
          </p:cNvPr>
          <p:cNvSpPr>
            <a:spLocks noGrp="1"/>
          </p:cNvSpPr>
          <p:nvPr>
            <p:ph idx="1"/>
          </p:nvPr>
        </p:nvSpPr>
        <p:spPr/>
        <p:txBody>
          <a:bodyPr/>
          <a:lstStyle/>
          <a:p>
            <a:r>
              <a:rPr lang="en-CH" dirty="0"/>
              <a:t>Content: unordered collection of key-value pairs</a:t>
            </a:r>
          </a:p>
          <a:p>
            <a:r>
              <a:rPr lang="en-CH" dirty="0"/>
              <a:t>Operations:</a:t>
            </a:r>
          </a:p>
          <a:p>
            <a:pPr lvl="1"/>
            <a:r>
              <a:rPr lang="en-CH" dirty="0"/>
              <a:t>insert</a:t>
            </a:r>
          </a:p>
          <a:p>
            <a:pPr lvl="1"/>
            <a:r>
              <a:rPr lang="en-CH" dirty="0"/>
              <a:t>delete</a:t>
            </a:r>
          </a:p>
          <a:p>
            <a:pPr lvl="1"/>
            <a:r>
              <a:rPr lang="en-CH" dirty="0"/>
              <a:t>is in</a:t>
            </a:r>
          </a:p>
          <a:p>
            <a:pPr lvl="1"/>
            <a:endParaRPr lang="en-CH" dirty="0"/>
          </a:p>
          <a:p>
            <a:pPr lvl="1"/>
            <a:endParaRPr lang="en-CH" dirty="0"/>
          </a:p>
          <a:p>
            <a:r>
              <a:rPr lang="en-CH" dirty="0"/>
              <a:t>sets are the same but without value</a:t>
            </a:r>
          </a:p>
        </p:txBody>
      </p:sp>
      <p:sp>
        <p:nvSpPr>
          <p:cNvPr id="4" name="Date Placeholder 3">
            <a:extLst>
              <a:ext uri="{FF2B5EF4-FFF2-40B4-BE49-F238E27FC236}">
                <a16:creationId xmlns:a16="http://schemas.microsoft.com/office/drawing/2014/main" id="{F8BDF7E3-0561-C305-19F9-C78F41DBA7E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416B5E4A-5506-DDF0-58BA-BC5B777B48A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0C0C158-7A3B-C729-501A-D36B2A41B1DC}"/>
              </a:ext>
            </a:extLst>
          </p:cNvPr>
          <p:cNvSpPr>
            <a:spLocks noGrp="1"/>
          </p:cNvSpPr>
          <p:nvPr>
            <p:ph type="sldNum" sz="quarter" idx="12"/>
          </p:nvPr>
        </p:nvSpPr>
        <p:spPr/>
        <p:txBody>
          <a:bodyPr/>
          <a:lstStyle/>
          <a:p>
            <a:fld id="{EF79ADEA-B933-47CC-A4E9-04E6298B917C}" type="slidenum">
              <a:rPr lang="en-US" smtClean="0"/>
              <a:pPr/>
              <a:t>52</a:t>
            </a:fld>
            <a:endParaRPr lang="en-US"/>
          </a:p>
        </p:txBody>
      </p:sp>
    </p:spTree>
    <p:extLst>
      <p:ext uri="{BB962C8B-B14F-4D97-AF65-F5344CB8AC3E}">
        <p14:creationId xmlns:p14="http://schemas.microsoft.com/office/powerpoint/2010/main" val="13286406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noAutofit/>
          </a:bodyPr>
          <a:lstStyle/>
          <a:p>
            <a:r>
              <a:rPr lang="en-CH" sz="3600" dirty="0"/>
              <a:t>How do we think about scaling in performance in data structures? Or in algorithms in general</a:t>
            </a:r>
          </a:p>
        </p:txBody>
      </p:sp>
      <p:sp>
        <p:nvSpPr>
          <p:cNvPr id="3" name="Content Placeholder 2">
            <a:extLst>
              <a:ext uri="{FF2B5EF4-FFF2-40B4-BE49-F238E27FC236}">
                <a16:creationId xmlns:a16="http://schemas.microsoft.com/office/drawing/2014/main" id="{FBCEC3CA-450C-0F7A-2DB5-8D136D722D72}"/>
              </a:ext>
            </a:extLst>
          </p:cNvPr>
          <p:cNvSpPr>
            <a:spLocks noGrp="1"/>
          </p:cNvSpPr>
          <p:nvPr>
            <p:ph idx="1"/>
          </p:nvPr>
        </p:nvSpPr>
        <p:spPr>
          <a:xfrm>
            <a:off x="838200" y="1340768"/>
            <a:ext cx="10515600" cy="5256584"/>
          </a:xfrm>
        </p:spPr>
        <p:txBody>
          <a:bodyPr>
            <a:normAutofit/>
          </a:bodyPr>
          <a:lstStyle/>
          <a:p>
            <a:r>
              <a:rPr lang="en-CH" sz="2400" dirty="0"/>
              <a:t>You developed your code on a small data set, how is it going to scale to the complete data set?</a:t>
            </a:r>
          </a:p>
          <a:p>
            <a:r>
              <a:rPr lang="en-CH" sz="2400" dirty="0"/>
              <a:t>What counts is how the computing time scales as the data becomes larger! That’s by far the dominating factor. We’re interested in order of magnitude.</a:t>
            </a:r>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6</a:t>
            </a:fld>
            <a:endParaRPr lang="en-US"/>
          </a:p>
        </p:txBody>
      </p:sp>
      <p:graphicFrame>
        <p:nvGraphicFramePr>
          <p:cNvPr id="10" name="Table 9">
            <a:extLst>
              <a:ext uri="{FF2B5EF4-FFF2-40B4-BE49-F238E27FC236}">
                <a16:creationId xmlns:a16="http://schemas.microsoft.com/office/drawing/2014/main" id="{4192A762-AB0A-B599-3CFD-A8BED3E0955B}"/>
              </a:ext>
            </a:extLst>
          </p:cNvPr>
          <p:cNvGraphicFramePr>
            <a:graphicFrameLocks noGrp="1"/>
          </p:cNvGraphicFramePr>
          <p:nvPr>
            <p:extLst>
              <p:ext uri="{D42A27DB-BD31-4B8C-83A1-F6EECF244321}">
                <p14:modId xmlns:p14="http://schemas.microsoft.com/office/powerpoint/2010/main" val="1197377917"/>
              </p:ext>
            </p:extLst>
          </p:nvPr>
        </p:nvGraphicFramePr>
        <p:xfrm>
          <a:off x="1919536" y="3716267"/>
          <a:ext cx="988152" cy="975360"/>
        </p:xfrm>
        <a:graphic>
          <a:graphicData uri="http://schemas.openxmlformats.org/drawingml/2006/table">
            <a:tbl>
              <a:tblPr firstRow="1" bandRow="1">
                <a:tableStyleId>{5C22544A-7EE6-4342-B048-85BDC9FD1C3A}</a:tableStyleId>
              </a:tblPr>
              <a:tblGrid>
                <a:gridCol w="329384">
                  <a:extLst>
                    <a:ext uri="{9D8B030D-6E8A-4147-A177-3AD203B41FA5}">
                      <a16:colId xmlns:a16="http://schemas.microsoft.com/office/drawing/2014/main" val="271409997"/>
                    </a:ext>
                  </a:extLst>
                </a:gridCol>
                <a:gridCol w="329384">
                  <a:extLst>
                    <a:ext uri="{9D8B030D-6E8A-4147-A177-3AD203B41FA5}">
                      <a16:colId xmlns:a16="http://schemas.microsoft.com/office/drawing/2014/main" val="3628711874"/>
                    </a:ext>
                  </a:extLst>
                </a:gridCol>
                <a:gridCol w="329384">
                  <a:extLst>
                    <a:ext uri="{9D8B030D-6E8A-4147-A177-3AD203B41FA5}">
                      <a16:colId xmlns:a16="http://schemas.microsoft.com/office/drawing/2014/main" val="418691767"/>
                    </a:ext>
                  </a:extLst>
                </a:gridCol>
              </a:tblGrid>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325120">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bl>
          </a:graphicData>
        </a:graphic>
      </p:graphicFrame>
      <p:graphicFrame>
        <p:nvGraphicFramePr>
          <p:cNvPr id="11" name="Table 10">
            <a:extLst>
              <a:ext uri="{FF2B5EF4-FFF2-40B4-BE49-F238E27FC236}">
                <a16:creationId xmlns:a16="http://schemas.microsoft.com/office/drawing/2014/main" id="{27C1F86E-32F0-FD2D-643E-317A1CCBFC89}"/>
              </a:ext>
            </a:extLst>
          </p:cNvPr>
          <p:cNvGraphicFramePr>
            <a:graphicFrameLocks noGrp="1"/>
          </p:cNvGraphicFramePr>
          <p:nvPr>
            <p:extLst>
              <p:ext uri="{D42A27DB-BD31-4B8C-83A1-F6EECF244321}">
                <p14:modId xmlns:p14="http://schemas.microsoft.com/office/powerpoint/2010/main" val="3760315672"/>
              </p:ext>
            </p:extLst>
          </p:nvPr>
        </p:nvGraphicFramePr>
        <p:xfrm>
          <a:off x="5561108" y="3429000"/>
          <a:ext cx="5184583" cy="1950720"/>
        </p:xfrm>
        <a:graphic>
          <a:graphicData uri="http://schemas.openxmlformats.org/drawingml/2006/table">
            <a:tbl>
              <a:tblPr firstRow="1" bandRow="1">
                <a:tableStyleId>{5C22544A-7EE6-4342-B048-85BDC9FD1C3A}</a:tableStyleId>
              </a:tblPr>
              <a:tblGrid>
                <a:gridCol w="359399">
                  <a:extLst>
                    <a:ext uri="{9D8B030D-6E8A-4147-A177-3AD203B41FA5}">
                      <a16:colId xmlns:a16="http://schemas.microsoft.com/office/drawing/2014/main" val="271409997"/>
                    </a:ext>
                  </a:extLst>
                </a:gridCol>
                <a:gridCol w="344656">
                  <a:extLst>
                    <a:ext uri="{9D8B030D-6E8A-4147-A177-3AD203B41FA5}">
                      <a16:colId xmlns:a16="http://schemas.microsoft.com/office/drawing/2014/main" val="3628711874"/>
                    </a:ext>
                  </a:extLst>
                </a:gridCol>
                <a:gridCol w="344656">
                  <a:extLst>
                    <a:ext uri="{9D8B030D-6E8A-4147-A177-3AD203B41FA5}">
                      <a16:colId xmlns:a16="http://schemas.microsoft.com/office/drawing/2014/main" val="418691767"/>
                    </a:ext>
                  </a:extLst>
                </a:gridCol>
                <a:gridCol w="344656">
                  <a:extLst>
                    <a:ext uri="{9D8B030D-6E8A-4147-A177-3AD203B41FA5}">
                      <a16:colId xmlns:a16="http://schemas.microsoft.com/office/drawing/2014/main" val="3545934758"/>
                    </a:ext>
                  </a:extLst>
                </a:gridCol>
                <a:gridCol w="344656">
                  <a:extLst>
                    <a:ext uri="{9D8B030D-6E8A-4147-A177-3AD203B41FA5}">
                      <a16:colId xmlns:a16="http://schemas.microsoft.com/office/drawing/2014/main" val="3047711499"/>
                    </a:ext>
                  </a:extLst>
                </a:gridCol>
                <a:gridCol w="344656">
                  <a:extLst>
                    <a:ext uri="{9D8B030D-6E8A-4147-A177-3AD203B41FA5}">
                      <a16:colId xmlns:a16="http://schemas.microsoft.com/office/drawing/2014/main" val="3472330921"/>
                    </a:ext>
                  </a:extLst>
                </a:gridCol>
                <a:gridCol w="344656">
                  <a:extLst>
                    <a:ext uri="{9D8B030D-6E8A-4147-A177-3AD203B41FA5}">
                      <a16:colId xmlns:a16="http://schemas.microsoft.com/office/drawing/2014/main" val="1921929230"/>
                    </a:ext>
                  </a:extLst>
                </a:gridCol>
                <a:gridCol w="344656">
                  <a:extLst>
                    <a:ext uri="{9D8B030D-6E8A-4147-A177-3AD203B41FA5}">
                      <a16:colId xmlns:a16="http://schemas.microsoft.com/office/drawing/2014/main" val="1391632754"/>
                    </a:ext>
                  </a:extLst>
                </a:gridCol>
                <a:gridCol w="344656">
                  <a:extLst>
                    <a:ext uri="{9D8B030D-6E8A-4147-A177-3AD203B41FA5}">
                      <a16:colId xmlns:a16="http://schemas.microsoft.com/office/drawing/2014/main" val="3428786151"/>
                    </a:ext>
                  </a:extLst>
                </a:gridCol>
                <a:gridCol w="344656">
                  <a:extLst>
                    <a:ext uri="{9D8B030D-6E8A-4147-A177-3AD203B41FA5}">
                      <a16:colId xmlns:a16="http://schemas.microsoft.com/office/drawing/2014/main" val="1694490787"/>
                    </a:ext>
                  </a:extLst>
                </a:gridCol>
                <a:gridCol w="344656">
                  <a:extLst>
                    <a:ext uri="{9D8B030D-6E8A-4147-A177-3AD203B41FA5}">
                      <a16:colId xmlns:a16="http://schemas.microsoft.com/office/drawing/2014/main" val="3706367088"/>
                    </a:ext>
                  </a:extLst>
                </a:gridCol>
                <a:gridCol w="344656">
                  <a:extLst>
                    <a:ext uri="{9D8B030D-6E8A-4147-A177-3AD203B41FA5}">
                      <a16:colId xmlns:a16="http://schemas.microsoft.com/office/drawing/2014/main" val="828271367"/>
                    </a:ext>
                  </a:extLst>
                </a:gridCol>
                <a:gridCol w="344656">
                  <a:extLst>
                    <a:ext uri="{9D8B030D-6E8A-4147-A177-3AD203B41FA5}">
                      <a16:colId xmlns:a16="http://schemas.microsoft.com/office/drawing/2014/main" val="434137152"/>
                    </a:ext>
                  </a:extLst>
                </a:gridCol>
                <a:gridCol w="344656">
                  <a:extLst>
                    <a:ext uri="{9D8B030D-6E8A-4147-A177-3AD203B41FA5}">
                      <a16:colId xmlns:a16="http://schemas.microsoft.com/office/drawing/2014/main" val="3268435576"/>
                    </a:ext>
                  </a:extLst>
                </a:gridCol>
                <a:gridCol w="344656">
                  <a:extLst>
                    <a:ext uri="{9D8B030D-6E8A-4147-A177-3AD203B41FA5}">
                      <a16:colId xmlns:a16="http://schemas.microsoft.com/office/drawing/2014/main" val="19851295"/>
                    </a:ext>
                  </a:extLst>
                </a:gridCol>
              </a:tblGrid>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27090437"/>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0344918"/>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263683157"/>
                  </a:ext>
                </a:extLst>
              </a:tr>
            </a:tbl>
          </a:graphicData>
        </a:graphic>
      </p:graphicFrame>
      <p:sp>
        <p:nvSpPr>
          <p:cNvPr id="12" name="TextBox 11">
            <a:extLst>
              <a:ext uri="{FF2B5EF4-FFF2-40B4-BE49-F238E27FC236}">
                <a16:creationId xmlns:a16="http://schemas.microsoft.com/office/drawing/2014/main" id="{BADA8640-351D-8CBB-70A8-A935F570E2EA}"/>
              </a:ext>
            </a:extLst>
          </p:cNvPr>
          <p:cNvSpPr txBox="1"/>
          <p:nvPr/>
        </p:nvSpPr>
        <p:spPr>
          <a:xfrm>
            <a:off x="776531" y="5580070"/>
            <a:ext cx="3168352" cy="830997"/>
          </a:xfrm>
          <a:prstGeom prst="rect">
            <a:avLst/>
          </a:prstGeom>
          <a:noFill/>
        </p:spPr>
        <p:txBody>
          <a:bodyPr wrap="square" rtlCol="0">
            <a:spAutoFit/>
          </a:bodyPr>
          <a:lstStyle/>
          <a:p>
            <a:pPr algn="ctr"/>
            <a:r>
              <a:rPr lang="en-CH" sz="2400" dirty="0"/>
              <a:t>N data points,</a:t>
            </a:r>
          </a:p>
          <a:p>
            <a:pPr algn="ctr"/>
            <a:r>
              <a:rPr lang="en-CH" sz="2400" dirty="0"/>
              <a:t>Processing time T</a:t>
            </a:r>
          </a:p>
        </p:txBody>
      </p:sp>
      <p:sp>
        <p:nvSpPr>
          <p:cNvPr id="13" name="TextBox 12">
            <a:extLst>
              <a:ext uri="{FF2B5EF4-FFF2-40B4-BE49-F238E27FC236}">
                <a16:creationId xmlns:a16="http://schemas.microsoft.com/office/drawing/2014/main" id="{3DE94A0F-6552-2155-D875-E374F36AB29E}"/>
              </a:ext>
            </a:extLst>
          </p:cNvPr>
          <p:cNvSpPr txBox="1"/>
          <p:nvPr/>
        </p:nvSpPr>
        <p:spPr>
          <a:xfrm>
            <a:off x="6650525" y="5580070"/>
            <a:ext cx="3168352" cy="830997"/>
          </a:xfrm>
          <a:prstGeom prst="rect">
            <a:avLst/>
          </a:prstGeom>
          <a:noFill/>
        </p:spPr>
        <p:txBody>
          <a:bodyPr wrap="square" rtlCol="0">
            <a:spAutoFit/>
          </a:bodyPr>
          <a:lstStyle/>
          <a:p>
            <a:pPr algn="ctr"/>
            <a:r>
              <a:rPr lang="en-CH" sz="2400" dirty="0"/>
              <a:t>10x N data points</a:t>
            </a:r>
          </a:p>
          <a:p>
            <a:pPr algn="ctr"/>
            <a:r>
              <a:rPr lang="en-CH" sz="2400" b="1" dirty="0">
                <a:solidFill>
                  <a:srgbClr val="FF0000"/>
                </a:solidFill>
              </a:rPr>
              <a:t>Processing time -&gt; ?</a:t>
            </a:r>
          </a:p>
        </p:txBody>
      </p:sp>
      <p:sp>
        <p:nvSpPr>
          <p:cNvPr id="15" name="TextBox 14">
            <a:extLst>
              <a:ext uri="{FF2B5EF4-FFF2-40B4-BE49-F238E27FC236}">
                <a16:creationId xmlns:a16="http://schemas.microsoft.com/office/drawing/2014/main" id="{BF67523E-0FCA-52E8-61C0-0C8B25400F0B}"/>
              </a:ext>
            </a:extLst>
          </p:cNvPr>
          <p:cNvSpPr txBox="1"/>
          <p:nvPr/>
        </p:nvSpPr>
        <p:spPr>
          <a:xfrm>
            <a:off x="695400" y="2905780"/>
            <a:ext cx="3710004" cy="523220"/>
          </a:xfrm>
          <a:prstGeom prst="rect">
            <a:avLst/>
          </a:prstGeom>
          <a:noFill/>
        </p:spPr>
        <p:txBody>
          <a:bodyPr wrap="square">
            <a:spAutoFit/>
          </a:bodyPr>
          <a:lstStyle/>
          <a:p>
            <a:pPr algn="ctr"/>
            <a:r>
              <a:rPr lang="en-CH" sz="2800" b="1" dirty="0"/>
              <a:t>Development data </a:t>
            </a:r>
          </a:p>
        </p:txBody>
      </p:sp>
      <p:sp>
        <p:nvSpPr>
          <p:cNvPr id="17" name="TextBox 16">
            <a:extLst>
              <a:ext uri="{FF2B5EF4-FFF2-40B4-BE49-F238E27FC236}">
                <a16:creationId xmlns:a16="http://schemas.microsoft.com/office/drawing/2014/main" id="{9E652F59-3A23-6A14-3781-82043BCF40C4}"/>
              </a:ext>
            </a:extLst>
          </p:cNvPr>
          <p:cNvSpPr txBox="1"/>
          <p:nvPr/>
        </p:nvSpPr>
        <p:spPr>
          <a:xfrm>
            <a:off x="6832600" y="2905780"/>
            <a:ext cx="2652533" cy="523220"/>
          </a:xfrm>
          <a:prstGeom prst="rect">
            <a:avLst/>
          </a:prstGeom>
          <a:noFill/>
        </p:spPr>
        <p:txBody>
          <a:bodyPr wrap="square">
            <a:spAutoFit/>
          </a:bodyPr>
          <a:lstStyle/>
          <a:p>
            <a:pPr algn="ctr"/>
            <a:r>
              <a:rPr lang="en-CH" sz="2800" b="1" dirty="0"/>
              <a:t>Real data</a:t>
            </a:r>
          </a:p>
        </p:txBody>
      </p:sp>
    </p:spTree>
    <p:extLst>
      <p:ext uri="{BB962C8B-B14F-4D97-AF65-F5344CB8AC3E}">
        <p14:creationId xmlns:p14="http://schemas.microsoft.com/office/powerpoint/2010/main" val="1621340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7</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2206583649"/>
              </p:ext>
            </p:extLst>
          </p:nvPr>
        </p:nvGraphicFramePr>
        <p:xfrm>
          <a:off x="751384" y="1258760"/>
          <a:ext cx="10689232" cy="249428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419521">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1x time</a:t>
                      </a:r>
                    </a:p>
                  </a:txBody>
                  <a:tcPr/>
                </a:tc>
                <a:tc>
                  <a:txBody>
                    <a:bodyPr/>
                    <a:lstStyle/>
                    <a:p>
                      <a:endParaRPr lang="en-CH" dirty="0"/>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endParaRPr lang="en-CH" dirty="0"/>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endParaRPr lang="en-CH" dirty="0"/>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endParaRPr lang="en-CH" dirty="0"/>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endParaRPr lang="en-CH" dirty="0"/>
                    </a:p>
                  </a:txBody>
                  <a:tcPr/>
                </a:tc>
                <a:extLst>
                  <a:ext uri="{0D108BD9-81ED-4DB2-BD59-A6C34878D82A}">
                    <a16:rowId xmlns:a16="http://schemas.microsoft.com/office/drawing/2014/main" val="1821720873"/>
                  </a:ext>
                </a:extLst>
              </a:tr>
            </a:tbl>
          </a:graphicData>
        </a:graphic>
      </p:graphicFrame>
      <p:sp>
        <p:nvSpPr>
          <p:cNvPr id="9" name="TextBox 8">
            <a:extLst>
              <a:ext uri="{FF2B5EF4-FFF2-40B4-BE49-F238E27FC236}">
                <a16:creationId xmlns:a16="http://schemas.microsoft.com/office/drawing/2014/main" id="{9BAD4281-A881-67D2-7489-9F3205ACB447}"/>
              </a:ext>
            </a:extLst>
          </p:cNvPr>
          <p:cNvSpPr txBox="1"/>
          <p:nvPr/>
        </p:nvSpPr>
        <p:spPr>
          <a:xfrm>
            <a:off x="8125436" y="2276872"/>
            <a:ext cx="3200400" cy="923330"/>
          </a:xfrm>
          <a:prstGeom prst="rect">
            <a:avLst/>
          </a:prstGeom>
          <a:solidFill>
            <a:srgbClr val="FFFF00"/>
          </a:solidFill>
        </p:spPr>
        <p:txBody>
          <a:bodyPr wrap="square" rtlCol="0">
            <a:spAutoFit/>
          </a:bodyPr>
          <a:lstStyle/>
          <a:p>
            <a:r>
              <a:rPr lang="en-CH" dirty="0"/>
              <a:t>Fill this column with them: can you think of any operation on lists that scales this way?</a:t>
            </a:r>
          </a:p>
        </p:txBody>
      </p:sp>
      <p:sp>
        <p:nvSpPr>
          <p:cNvPr id="7" name="TextBox 6">
            <a:extLst>
              <a:ext uri="{FF2B5EF4-FFF2-40B4-BE49-F238E27FC236}">
                <a16:creationId xmlns:a16="http://schemas.microsoft.com/office/drawing/2014/main" id="{8AD299C8-4C81-6569-56D0-816505668617}"/>
              </a:ext>
            </a:extLst>
          </p:cNvPr>
          <p:cNvSpPr txBox="1"/>
          <p:nvPr/>
        </p:nvSpPr>
        <p:spPr>
          <a:xfrm>
            <a:off x="2351584" y="4884715"/>
            <a:ext cx="3200400" cy="646331"/>
          </a:xfrm>
          <a:prstGeom prst="rect">
            <a:avLst/>
          </a:prstGeom>
          <a:solidFill>
            <a:srgbClr val="00B0F0"/>
          </a:solidFill>
        </p:spPr>
        <p:txBody>
          <a:bodyPr wrap="square" rtlCol="0">
            <a:spAutoFit/>
          </a:bodyPr>
          <a:lstStyle/>
          <a:p>
            <a:r>
              <a:rPr lang="en-CH" dirty="0"/>
              <a:t>VM: add plot with scaling for all of the Big-O classes above </a:t>
            </a:r>
          </a:p>
        </p:txBody>
      </p:sp>
      <p:grpSp>
        <p:nvGrpSpPr>
          <p:cNvPr id="13" name="Group 12">
            <a:extLst>
              <a:ext uri="{FF2B5EF4-FFF2-40B4-BE49-F238E27FC236}">
                <a16:creationId xmlns:a16="http://schemas.microsoft.com/office/drawing/2014/main" id="{3048D5B5-53D1-367C-C52C-CEAFB6D627A0}"/>
              </a:ext>
            </a:extLst>
          </p:cNvPr>
          <p:cNvGrpSpPr/>
          <p:nvPr/>
        </p:nvGrpSpPr>
        <p:grpSpPr>
          <a:xfrm>
            <a:off x="6640018" y="4140481"/>
            <a:ext cx="2743200" cy="2189042"/>
            <a:chOff x="6149528" y="3830959"/>
            <a:chExt cx="2118386" cy="1690448"/>
          </a:xfrm>
        </p:grpSpPr>
        <p:pic>
          <p:nvPicPr>
            <p:cNvPr id="10" name="Picture 9" descr="A graph on a piece of paper&#10;&#10;Description automatically generated">
              <a:extLst>
                <a:ext uri="{FF2B5EF4-FFF2-40B4-BE49-F238E27FC236}">
                  <a16:creationId xmlns:a16="http://schemas.microsoft.com/office/drawing/2014/main" id="{D024DE91-281E-6842-71C8-D5C269FD2AB3}"/>
                </a:ext>
              </a:extLst>
            </p:cNvPr>
            <p:cNvPicPr>
              <a:picLocks noChangeAspect="1"/>
            </p:cNvPicPr>
            <p:nvPr/>
          </p:nvPicPr>
          <p:blipFill rotWithShape="1">
            <a:blip r:embed="rId2">
              <a:biLevel thresh="75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rcRect l="21651" r="18500"/>
            <a:stretch/>
          </p:blipFill>
          <p:spPr>
            <a:xfrm rot="5400000">
              <a:off x="6363497" y="3616990"/>
              <a:ext cx="1690448" cy="2118386"/>
            </a:xfrm>
            <a:prstGeom prst="rect">
              <a:avLst/>
            </a:prstGeom>
            <a:solidFill>
              <a:schemeClr val="accent6">
                <a:lumMod val="40000"/>
                <a:lumOff val="60000"/>
              </a:schemeClr>
            </a:solidFill>
          </p:spPr>
        </p:pic>
        <p:sp>
          <p:nvSpPr>
            <p:cNvPr id="11" name="Rectangle 10">
              <a:extLst>
                <a:ext uri="{FF2B5EF4-FFF2-40B4-BE49-F238E27FC236}">
                  <a16:creationId xmlns:a16="http://schemas.microsoft.com/office/drawing/2014/main" id="{258A1920-88E8-39B6-E9B1-24D72D239DEF}"/>
                </a:ext>
              </a:extLst>
            </p:cNvPr>
            <p:cNvSpPr/>
            <p:nvPr/>
          </p:nvSpPr>
          <p:spPr>
            <a:xfrm>
              <a:off x="6744072" y="4365104"/>
              <a:ext cx="360040" cy="31107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2" name="Rectangle 11">
              <a:extLst>
                <a:ext uri="{FF2B5EF4-FFF2-40B4-BE49-F238E27FC236}">
                  <a16:creationId xmlns:a16="http://schemas.microsoft.com/office/drawing/2014/main" id="{A412BB69-BA24-EB7F-244A-04CA85F82C4A}"/>
                </a:ext>
              </a:extLst>
            </p:cNvPr>
            <p:cNvSpPr/>
            <p:nvPr/>
          </p:nvSpPr>
          <p:spPr>
            <a:xfrm>
              <a:off x="7536160" y="4884715"/>
              <a:ext cx="731754" cy="31107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grpSp>
    </p:spTree>
    <p:extLst>
      <p:ext uri="{BB962C8B-B14F-4D97-AF65-F5344CB8AC3E}">
        <p14:creationId xmlns:p14="http://schemas.microsoft.com/office/powerpoint/2010/main" val="286924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3249100698"/>
              </p:ext>
            </p:extLst>
          </p:nvPr>
        </p:nvGraphicFramePr>
        <p:xfrm>
          <a:off x="751384" y="1258760"/>
          <a:ext cx="10689232" cy="303784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370840">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1x time</a:t>
                      </a:r>
                    </a:p>
                  </a:txBody>
                  <a:tcPr/>
                </a:tc>
                <a:tc>
                  <a:txBody>
                    <a:bodyPr/>
                    <a:lstStyle/>
                    <a:p>
                      <a:r>
                        <a:rPr lang="en-CH" dirty="0"/>
                        <a:t>Getting first element</a:t>
                      </a:r>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r>
                        <a:rPr lang="en-CH" dirty="0"/>
                        <a:t>Summing data in list</a:t>
                      </a:r>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Computing the distance between all pairs os elements in the list (double for-loop through list)</a:t>
                      </a:r>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r>
                        <a:rPr lang="en-CH" dirty="0"/>
                        <a:t>Sorting the list</a:t>
                      </a:r>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r>
                        <a:rPr lang="en-CH" dirty="0"/>
                        <a:t>Searching an element in a sorted list</a:t>
                      </a:r>
                    </a:p>
                  </a:txBody>
                  <a:tcPr/>
                </a:tc>
                <a:extLst>
                  <a:ext uri="{0D108BD9-81ED-4DB2-BD59-A6C34878D82A}">
                    <a16:rowId xmlns:a16="http://schemas.microsoft.com/office/drawing/2014/main" val="1821720873"/>
                  </a:ext>
                </a:extLst>
              </a:tr>
            </a:tbl>
          </a:graphicData>
        </a:graphic>
      </p:graphicFrame>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8</a:t>
            </a:fld>
            <a:endParaRPr lang="en-US"/>
          </a:p>
        </p:txBody>
      </p:sp>
    </p:spTree>
    <p:extLst>
      <p:ext uri="{BB962C8B-B14F-4D97-AF65-F5344CB8AC3E}">
        <p14:creationId xmlns:p14="http://schemas.microsoft.com/office/powerpoint/2010/main" val="34796415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nvGraphicFramePr>
        <p:xfrm>
          <a:off x="751384" y="1258760"/>
          <a:ext cx="10689232" cy="303784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370840">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1x time</a:t>
                      </a:r>
                    </a:p>
                  </a:txBody>
                  <a:tcPr/>
                </a:tc>
                <a:tc>
                  <a:txBody>
                    <a:bodyPr/>
                    <a:lstStyle/>
                    <a:p>
                      <a:r>
                        <a:rPr lang="en-CH" dirty="0"/>
                        <a:t>Getting first element</a:t>
                      </a:r>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r>
                        <a:rPr lang="en-CH" dirty="0"/>
                        <a:t>Summing data in list</a:t>
                      </a:r>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Double for-loop through list, e.g. create a matrix with the difference of every pair of elements</a:t>
                      </a:r>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r>
                        <a:rPr lang="en-CH" dirty="0"/>
                        <a:t>Sorting the list</a:t>
                      </a:r>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r>
                        <a:rPr lang="en-CH" dirty="0"/>
                        <a:t>Searching an element in a sorted list</a:t>
                      </a:r>
                    </a:p>
                  </a:txBody>
                  <a:tcPr/>
                </a:tc>
                <a:extLst>
                  <a:ext uri="{0D108BD9-81ED-4DB2-BD59-A6C34878D82A}">
                    <a16:rowId xmlns:a16="http://schemas.microsoft.com/office/drawing/2014/main" val="1821720873"/>
                  </a:ext>
                </a:extLst>
              </a:tr>
            </a:tbl>
          </a:graphicData>
        </a:graphic>
      </p:graphicFrame>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9</a:t>
            </a:fld>
            <a:endParaRPr lang="en-US"/>
          </a:p>
        </p:txBody>
      </p:sp>
      <p:sp>
        <p:nvSpPr>
          <p:cNvPr id="9" name="TextBox 8">
            <a:extLst>
              <a:ext uri="{FF2B5EF4-FFF2-40B4-BE49-F238E27FC236}">
                <a16:creationId xmlns:a16="http://schemas.microsoft.com/office/drawing/2014/main" id="{D3A269E5-2166-5D30-91B9-788EE0E95206}"/>
              </a:ext>
            </a:extLst>
          </p:cNvPr>
          <p:cNvSpPr txBox="1"/>
          <p:nvPr/>
        </p:nvSpPr>
        <p:spPr>
          <a:xfrm>
            <a:off x="1234852" y="4614533"/>
            <a:ext cx="9722296" cy="1200329"/>
          </a:xfrm>
          <a:prstGeom prst="rect">
            <a:avLst/>
          </a:prstGeom>
          <a:solidFill>
            <a:schemeClr val="accent6">
              <a:lumMod val="20000"/>
              <a:lumOff val="80000"/>
            </a:schemeClr>
          </a:solidFill>
        </p:spPr>
        <p:txBody>
          <a:bodyPr wrap="square">
            <a:spAutoFit/>
          </a:bodyPr>
          <a:lstStyle/>
          <a:p>
            <a:r>
              <a:rPr lang="en-CH" sz="2400" dirty="0"/>
              <a:t>Question: how does parallelization, or re-writing the code in a faster programming language, influence the performance?</a:t>
            </a:r>
          </a:p>
          <a:p>
            <a:r>
              <a:rPr lang="en-CH" sz="2400" dirty="0"/>
              <a:t>E.g. parallelize O(n^2) problem</a:t>
            </a:r>
          </a:p>
        </p:txBody>
      </p:sp>
      <p:sp>
        <p:nvSpPr>
          <p:cNvPr id="7" name="TextBox 6">
            <a:extLst>
              <a:ext uri="{FF2B5EF4-FFF2-40B4-BE49-F238E27FC236}">
                <a16:creationId xmlns:a16="http://schemas.microsoft.com/office/drawing/2014/main" id="{5CF25B68-7B7E-D3C3-6375-E19D2DBA72F3}"/>
              </a:ext>
            </a:extLst>
          </p:cNvPr>
          <p:cNvSpPr txBox="1"/>
          <p:nvPr/>
        </p:nvSpPr>
        <p:spPr>
          <a:xfrm>
            <a:off x="8382000" y="5076198"/>
            <a:ext cx="3200400" cy="1477328"/>
          </a:xfrm>
          <a:prstGeom prst="rect">
            <a:avLst/>
          </a:prstGeom>
          <a:solidFill>
            <a:srgbClr val="FFFF00"/>
          </a:solidFill>
        </p:spPr>
        <p:txBody>
          <a:bodyPr wrap="square" rtlCol="0">
            <a:spAutoFit/>
          </a:bodyPr>
          <a:lstStyle/>
          <a:p>
            <a:r>
              <a:rPr lang="en-CH" dirty="0"/>
              <a:t>In general we need to distinguish between “fast” in absolute terms for a fixed problem size, and “fast” in the sense of how well it scales</a:t>
            </a:r>
          </a:p>
        </p:txBody>
      </p:sp>
    </p:spTree>
    <p:extLst>
      <p:ext uri="{BB962C8B-B14F-4D97-AF65-F5344CB8AC3E}">
        <p14:creationId xmlns:p14="http://schemas.microsoft.com/office/powerpoint/2010/main" val="17124734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99035</TotalTime>
  <Words>4125</Words>
  <Application>Microsoft Macintosh PowerPoint</Application>
  <PresentationFormat>Widescreen</PresentationFormat>
  <Paragraphs>855</Paragraphs>
  <Slides>52</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52</vt:i4>
      </vt:variant>
    </vt:vector>
  </HeadingPairs>
  <TitlesOfParts>
    <vt:vector size="58" baseType="lpstr">
      <vt:lpstr>-apple-system</vt:lpstr>
      <vt:lpstr>Arial</vt:lpstr>
      <vt:lpstr>Calibri</vt:lpstr>
      <vt:lpstr>Calibri Light</vt:lpstr>
      <vt:lpstr>Consolas</vt:lpstr>
      <vt:lpstr>Office Theme</vt:lpstr>
      <vt:lpstr>PowerPoint Presentation</vt:lpstr>
      <vt:lpstr>What are data structures?</vt:lpstr>
      <vt:lpstr>What problems do you encounter with data?</vt:lpstr>
      <vt:lpstr>All the data structures</vt:lpstr>
      <vt:lpstr>Hands-on (interactive)</vt:lpstr>
      <vt:lpstr>How do we think about scaling in performance in data structures? Or in algorithms in general</vt:lpstr>
      <vt:lpstr>How performance scales: big-O</vt:lpstr>
      <vt:lpstr>How performance scales: big-O</vt:lpstr>
      <vt:lpstr>How performance scales: big-O</vt:lpstr>
      <vt:lpstr>PowerPoint Presentation</vt:lpstr>
      <vt:lpstr>Example: Find common words</vt:lpstr>
      <vt:lpstr>Implementation with 2x for-loops</vt:lpstr>
      <vt:lpstr>Implementation with 2x for-loops</vt:lpstr>
      <vt:lpstr>Implementation with sorted lists</vt:lpstr>
      <vt:lpstr>Implementation with sorted lists</vt:lpstr>
      <vt:lpstr>Implementation with sets</vt:lpstr>
      <vt:lpstr>Implementation with sets</vt:lpstr>
      <vt:lpstr>Basic information about Python data structures </vt:lpstr>
      <vt:lpstr>Exercise</vt:lpstr>
      <vt:lpstr>NUMPY</vt:lpstr>
      <vt:lpstr>NumPy – huh, yeah – what’s it good for?</vt:lpstr>
      <vt:lpstr>Why are NumPy arrays efficient? </vt:lpstr>
      <vt:lpstr>NumPy’s memory efficiency</vt:lpstr>
      <vt:lpstr>PowerPoint Presentation</vt:lpstr>
      <vt:lpstr>PowerPoint Presentation</vt:lpstr>
      <vt:lpstr>PowerPoint Presentation</vt:lpstr>
      <vt:lpstr>PowerPoint Presentation</vt:lpstr>
      <vt:lpstr>PowerPoint Presentation</vt:lpstr>
      <vt:lpstr>Operations that only change the metadata return a view, otherwise a new memory block needs to be allocated and they return a copy</vt:lpstr>
      <vt:lpstr>Hands-on: view or copy? If view, how is the metadata changed?</vt:lpstr>
      <vt:lpstr>A special kind of view: broadcasting operations</vt:lpstr>
      <vt:lpstr>A special kind of view: broadcasting operations</vt:lpstr>
      <vt:lpstr>NumPy uses broadcasting to perform operation on arrays of different shape without having to allocate extra memory</vt:lpstr>
      <vt:lpstr>PowerPoint Presentation</vt:lpstr>
      <vt:lpstr>NumPy’s speed efficiency</vt:lpstr>
      <vt:lpstr>For loops in C</vt:lpstr>
      <vt:lpstr>Here list useful NumPy functions that help vectorize for-loop code</vt:lpstr>
      <vt:lpstr>Exercise: give python code with for-loops and ask them to vectorize</vt:lpstr>
      <vt:lpstr>Hands on: Connecting the dots with the computer architecture class</vt:lpstr>
      <vt:lpstr>Beyond memory (briefly, optional, probably skip)</vt:lpstr>
      <vt:lpstr>HERE INSERT Tabular Data SLIDES</vt:lpstr>
      <vt:lpstr>Thank you!</vt:lpstr>
      <vt:lpstr>PowerPoint Presentation</vt:lpstr>
      <vt:lpstr>Data class outline</vt:lpstr>
      <vt:lpstr>Goals (will be removed)</vt:lpstr>
      <vt:lpstr>PowerPoint Presentation</vt:lpstr>
      <vt:lpstr>Data types</vt:lpstr>
      <vt:lpstr>All the data structures</vt:lpstr>
      <vt:lpstr>Data structures</vt:lpstr>
      <vt:lpstr>Lists</vt:lpstr>
      <vt:lpstr>PowerPoint Presentation</vt:lpstr>
      <vt:lpstr>Dictionaries (“hashmap”)</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Pietro Berkes</dc:creator>
  <cp:lastModifiedBy>Pietro Berkes</cp:lastModifiedBy>
  <cp:revision>1382</cp:revision>
  <cp:lastPrinted>2017-08-28T05:46:03Z</cp:lastPrinted>
  <dcterms:created xsi:type="dcterms:W3CDTF">2010-10-01T16:09:12Z</dcterms:created>
  <dcterms:modified xsi:type="dcterms:W3CDTF">2024-08-09T13:15:59Z</dcterms:modified>
</cp:coreProperties>
</file>

<file path=docProps/thumbnail.jpeg>
</file>